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1" roundtripDataSignature="AMtx7miey8fYrwkPInOjojUZFsIv/To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C9A980-E2CD-4C2C-9432-0E095CB4189E}">
  <a:tblStyle styleId="{CDC9A980-E2CD-4C2C-9432-0E095CB418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811b8fb9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811b8fb9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“Country” column has no null values where as “Ease of Business” has </a:t>
            </a:r>
            <a:r>
              <a:rPr lang="en-US"/>
              <a:t>maximum</a:t>
            </a:r>
            <a:r>
              <a:rPr lang="en-US"/>
              <a:t> null values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81257ff3a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381257ff3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Correlation matrix gives the magnitude of correlation between the features, positive sign shows the direct correlation and negative sign shows indirect or inverse correlation.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Birth Rate: It is positively correlated with population 0-14 and infant mortality rate.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eb2a219f9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5eb2a219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eb2a219f9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5eb2a219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b2a219f9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5eb2a219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b2a219f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5eb2a219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eb2a219f9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5eb2a219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8133c462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38133c4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Box plot is mainly used to check for the outliers present in the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Birth Rate, Internet Usage, Population 0-14 and Population Urban does not have any outliers and all  other features have the outliers.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cluster data contains outliers then, the quality of the created clusters decreases significantly and outliers do not fit into the groups.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8133c4623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38133c46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811b8fb9b_1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811b8fb9b_1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8133c4623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38133c46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8133c462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38133c46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811b8fb9b_1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811b8fb9b_1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811b8fb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811b8fb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811b8fb9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811b8fb9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811b8fb9b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811b8fb9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811b8fb9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3811b8fb9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811b8fb9b_1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811b8fb9b_1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811b8fb9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811b8fb9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811b8fb9b_1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811b8fb9b_1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811b8fb9b_1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811b8fb9b_1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eb2a219f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5eb2a219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eb2a219f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5eb2a219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Birth Rate : rate at which birth occur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Business tax : business tax related calculations as per country's law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CO2 emissions : CO2 emission in atmosphere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Country : name of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Days to start business : days required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Ease of business :  how easily we can start/run the business in that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Energy usage : total amount of energy consumption in the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GDP : Gross Domestic Product (GDP) is country's measure of economic output. Total goods/services produced within a country within a year.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Health exp % GDP : amount spent on health expenses from GDP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Health exp / Capita : amount spent on health expenses per individual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Hours to do tax : time required for tax calculations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Infant Mortality : number of infants deaths / 1000 birth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Internet usage : Ratio of population using internet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Lending rate : rate of interest provided by banks of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Life expectancy female : average number of years female expected to live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Life expectancy male : average number of years male expected to live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Mobile phone usage : total amount of population using mobile phones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Number of records : observations in the dataset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0-14 : total number of individuals with the range of 0-14 age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15-64 : total number of individuals with the range of 15-64 age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65+ : population above the age of 65+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total : total population of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urban : amount of population in urban areas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Tourist Inbound : total amount of inbound tourism for that country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>
                <a:solidFill>
                  <a:schemeClr val="dk2"/>
                </a:solidFill>
              </a:rPr>
              <a:t>Tourist Outbound : total amount of inbound tourism for that country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eb2a219f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5eb2a219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811b8f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811b8f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811b8fb9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811b8fb9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811b8fb9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811b8fb9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23811b8fb9b_1_77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g23811b8fb9b_1_7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23811b8fb9b_1_7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3811b8fb9b_1_77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23811b8fb9b_1_7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23811b8fb9b_1_7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23811b8fb9b_1_77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23811b8fb9b_1_77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23811b8fb9b_1_7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23811b8fb9b_1_83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g23811b8fb9b_1_83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3811b8fb9b_1_83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3811b8fb9b_1_83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23811b8fb9b_1_83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23811b8fb9b_1_83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g23811b8fb9b_1_838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g23811b8fb9b_1_83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23811b8fb9b_1_8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811b8fb9b_1_8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23811b8fb9b_1_78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g23811b8fb9b_1_78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23811b8fb9b_1_78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23811b8fb9b_1_78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3811b8fb9b_1_78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23811b8fb9b_1_78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g23811b8fb9b_1_78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g23811b8fb9b_1_78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g23811b8fb9b_1_79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g23811b8fb9b_1_79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3811b8fb9b_1_79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3811b8fb9b_1_79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3811b8fb9b_1_79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3811b8fb9b_1_79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g23811b8fb9b_1_7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g23811b8fb9b_1_79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g23811b8fb9b_1_79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3811b8fb9b_1_8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g23811b8fb9b_1_80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23811b8fb9b_1_80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g23811b8fb9b_1_8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3811b8fb9b_1_8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g23811b8fb9b_1_8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3811b8fb9b_1_8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g23811b8fb9b_1_81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g23811b8fb9b_1_8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g23811b8fb9b_1_8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g23811b8fb9b_1_8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g23811b8fb9b_1_8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g23811b8fb9b_1_81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23811b8fb9b_1_8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g23811b8fb9b_1_8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g23811b8fb9b_1_8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g23811b8fb9b_1_8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3811b8fb9b_1_828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g23811b8fb9b_1_8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g23811b8fb9b_1_82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g23811b8fb9b_1_82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g23811b8fb9b_1_8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g23811b8fb9b_1_8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811b8fb9b_1_83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g23811b8fb9b_1_8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3811b8fb9b_1_7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23811b8fb9b_1_7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3811b8fb9b_1_7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11" Type="http://schemas.openxmlformats.org/officeDocument/2006/relationships/image" Target="../media/image42.png"/><Relationship Id="rId10" Type="http://schemas.openxmlformats.org/officeDocument/2006/relationships/image" Target="../media/image40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54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jpg"/><Relationship Id="rId4" Type="http://schemas.openxmlformats.org/officeDocument/2006/relationships/image" Target="../media/image7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jpg"/><Relationship Id="rId4" Type="http://schemas.openxmlformats.org/officeDocument/2006/relationships/image" Target="../media/image6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jpg"/><Relationship Id="rId4" Type="http://schemas.openxmlformats.org/officeDocument/2006/relationships/image" Target="../media/image6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Cluster Analysis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Creating clusters on Global Development Measurement Dataset.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dataset has information about important economic and development metrics related to various countries across the Globe.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811b8fb9b_1_41"/>
          <p:cNvSpPr txBox="1"/>
          <p:nvPr>
            <p:ph idx="2" type="body"/>
          </p:nvPr>
        </p:nvSpPr>
        <p:spPr>
          <a:xfrm>
            <a:off x="5808025" y="724200"/>
            <a:ext cx="2968500" cy="26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/>
              <a:t>From here, we found that standard deviation of ‘No.of records’ column is 0. Standard deviation 0 means same record is present in every row.  So dropping that column.</a:t>
            </a:r>
            <a:endParaRPr sz="1500"/>
          </a:p>
        </p:txBody>
      </p:sp>
      <p:pic>
        <p:nvPicPr>
          <p:cNvPr id="168" name="Google Shape;168;g23811b8fb9b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5" y="509100"/>
            <a:ext cx="5621950" cy="43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idx="2" type="body"/>
          </p:nvPr>
        </p:nvSpPr>
        <p:spPr>
          <a:xfrm>
            <a:off x="4939500" y="436213"/>
            <a:ext cx="38370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Checking for null values.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There are total 11740 null values in the dataset.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Here, Ease of business contains more than 90% of null values. So dropping that column and Population Urban contains the least number of null values.</a:t>
            </a:r>
            <a:endParaRPr sz="1500"/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93172" cy="506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5" y="0"/>
            <a:ext cx="4532075" cy="13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idx="2" type="body"/>
          </p:nvPr>
        </p:nvSpPr>
        <p:spPr>
          <a:xfrm>
            <a:off x="4939500" y="394144"/>
            <a:ext cx="38370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Visualising the null values using heatmap.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Black : Non-Null values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White : Null values</a:t>
            </a:r>
            <a:endParaRPr sz="1500"/>
          </a:p>
        </p:txBody>
      </p:sp>
      <p:pic>
        <p:nvPicPr>
          <p:cNvPr id="181" name="Google Shape;1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idx="2" type="body"/>
          </p:nvPr>
        </p:nvSpPr>
        <p:spPr>
          <a:xfrm>
            <a:off x="4939500" y="394138"/>
            <a:ext cx="3837000" cy="402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Checking for duplicate values.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There are no duplicate values present in the data.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Renaming columns </a:t>
            </a:r>
            <a:r>
              <a:rPr lang="en-US" sz="1500"/>
              <a:t>because</a:t>
            </a:r>
            <a:r>
              <a:rPr lang="en-US" sz="1500"/>
              <a:t> some columns contain spaces and special characters. So we need to remove them.</a:t>
            </a:r>
            <a:endParaRPr sz="1500"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73" y="49268"/>
            <a:ext cx="3153268" cy="150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2" y="1726322"/>
            <a:ext cx="4508938" cy="302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12"/>
          <p:cNvSpPr txBox="1"/>
          <p:nvPr>
            <p:ph idx="2" type="body"/>
          </p:nvPr>
        </p:nvSpPr>
        <p:spPr>
          <a:xfrm>
            <a:off x="4939500" y="394138"/>
            <a:ext cx="3837000" cy="402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Removing Special Characters </a:t>
            </a:r>
            <a:endParaRPr/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27" y="292959"/>
            <a:ext cx="4506474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01" y="2057400"/>
            <a:ext cx="43171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01" y="3177902"/>
            <a:ext cx="43171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82697"/>
            <a:ext cx="3358054" cy="25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5943" y="441396"/>
            <a:ext cx="3358053" cy="254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5975" y="2927201"/>
            <a:ext cx="3358050" cy="22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/>
          <p:nvPr>
            <p:ph type="title"/>
          </p:nvPr>
        </p:nvSpPr>
        <p:spPr>
          <a:xfrm>
            <a:off x="311700" y="109400"/>
            <a:ext cx="8520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000"/>
              <a:t>Distribution plot for every columns to check the distribution of data</a:t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599" y="-69854"/>
            <a:ext cx="3246382" cy="254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2522484"/>
            <a:ext cx="3246382" cy="226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8167" y="-4"/>
            <a:ext cx="3358054" cy="24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6792" y="87028"/>
            <a:ext cx="3358053" cy="248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4013" y="2482388"/>
            <a:ext cx="3246375" cy="23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2638" y="2585400"/>
            <a:ext cx="3246375" cy="21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81257ff3a_1_7"/>
          <p:cNvSpPr txBox="1"/>
          <p:nvPr>
            <p:ph idx="2" type="body"/>
          </p:nvPr>
        </p:nvSpPr>
        <p:spPr>
          <a:xfrm>
            <a:off x="5997600" y="394150"/>
            <a:ext cx="2778900" cy="3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Handling null values using KNN imputer</a:t>
            </a:r>
            <a:endParaRPr/>
          </a:p>
        </p:txBody>
      </p:sp>
      <p:pic>
        <p:nvPicPr>
          <p:cNvPr id="221" name="Google Shape;221;g2381257ff3a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25" y="1035000"/>
            <a:ext cx="5206600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idx="2" type="body"/>
          </p:nvPr>
        </p:nvSpPr>
        <p:spPr>
          <a:xfrm>
            <a:off x="5040425" y="223000"/>
            <a:ext cx="39129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Correlation Analysis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Birth rate is positively correlated with population 0 to 14.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Life expectancy female of male is positively correlated.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Energy usage is positively correlated with co2 emission.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Tourism Inbound is negatively correlated with birth rate.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Population urban and business tax rate has a negative correlation.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27" name="Google Shape;227;p2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28" name="Google Shape;228;p2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5"/>
            <a:ext cx="5040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eb2a219f9_0_45"/>
          <p:cNvSpPr txBox="1"/>
          <p:nvPr>
            <p:ph idx="2" type="body"/>
          </p:nvPr>
        </p:nvSpPr>
        <p:spPr>
          <a:xfrm>
            <a:off x="5478025" y="223000"/>
            <a:ext cx="34752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 30 countries with Highest and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Lowest GDP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35" name="Google Shape;235;g25eb2a219f9_0_45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36" name="Google Shape;236;g25eb2a219f9_0_45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5eb2a219f9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160325"/>
            <a:ext cx="5176099" cy="22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5eb2a219f9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5" y="2719750"/>
            <a:ext cx="5176100" cy="22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 problem</a:t>
            </a:r>
            <a:endParaRPr/>
          </a:p>
        </p:txBody>
      </p:sp>
      <p:sp>
        <p:nvSpPr>
          <p:cNvPr id="92" name="Google Shape;92;p3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For any company to set up their business in any country, they need to know what would their investment would be? If they can set up a business there? What are the Country’s Tax laws? What is the expected growth? Will the business make profit? Etc…</a:t>
            </a:r>
            <a:endParaRPr sz="1800"/>
          </a:p>
        </p:txBody>
      </p:sp>
      <p:graphicFrame>
        <p:nvGraphicFramePr>
          <p:cNvPr id="93" name="Google Shape;93;p3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{CDC9A980-E2CD-4C2C-9432-0E095CB4189E}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2022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2023</a:t>
                      </a:r>
                      <a:endParaRPr b="1" sz="1400" u="none" cap="none" strike="noStrike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3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3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eb2a219f9_0_54"/>
          <p:cNvSpPr txBox="1"/>
          <p:nvPr>
            <p:ph idx="2" type="body"/>
          </p:nvPr>
        </p:nvSpPr>
        <p:spPr>
          <a:xfrm>
            <a:off x="5603500" y="223000"/>
            <a:ext cx="33498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 30 countries with Highest &amp;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Lowest Tourism Inbound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44" name="Google Shape;244;g25eb2a219f9_0_5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45" name="Google Shape;245;g25eb2a219f9_0_54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5eb2a219f9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160325"/>
            <a:ext cx="5176099" cy="22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5eb2a219f9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5" y="2770375"/>
            <a:ext cx="5023701" cy="2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eb2a219f9_0_64"/>
          <p:cNvSpPr txBox="1"/>
          <p:nvPr>
            <p:ph idx="2" type="body"/>
          </p:nvPr>
        </p:nvSpPr>
        <p:spPr>
          <a:xfrm>
            <a:off x="5603500" y="223000"/>
            <a:ext cx="33498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 30 countries with Highest &amp;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Lowest Energy Usage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53" name="Google Shape;253;g25eb2a219f9_0_6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54" name="Google Shape;254;g25eb2a219f9_0_64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5eb2a219f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5" y="223012"/>
            <a:ext cx="5298699" cy="212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5eb2a219f9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75" y="2737748"/>
            <a:ext cx="5298699" cy="216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eb2a219f9_0_74"/>
          <p:cNvSpPr txBox="1"/>
          <p:nvPr>
            <p:ph idx="2" type="body"/>
          </p:nvPr>
        </p:nvSpPr>
        <p:spPr>
          <a:xfrm>
            <a:off x="5603500" y="223000"/>
            <a:ext cx="33498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 30 countries with Highest &amp;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Lowest CO2 Emission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62" name="Google Shape;262;g25eb2a219f9_0_7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63" name="Google Shape;263;g25eb2a219f9_0_74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5eb2a219f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137"/>
            <a:ext cx="5195270" cy="212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5eb2a219f9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7748"/>
            <a:ext cx="5298701" cy="208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eb2a219f9_0_84"/>
          <p:cNvSpPr txBox="1"/>
          <p:nvPr>
            <p:ph idx="2" type="body"/>
          </p:nvPr>
        </p:nvSpPr>
        <p:spPr>
          <a:xfrm>
            <a:off x="6503275" y="223000"/>
            <a:ext cx="24498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Pair Plot is used to understand the best set of features to explain relationship between two variables or o form the most separated clusters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71" name="Google Shape;271;g25eb2a219f9_0_8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72" name="Google Shape;272;g25eb2a219f9_0_84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25eb2a219f9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75" y="228800"/>
            <a:ext cx="6033725" cy="46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8133c4623_0_0"/>
          <p:cNvSpPr txBox="1"/>
          <p:nvPr>
            <p:ph idx="2" type="body"/>
          </p:nvPr>
        </p:nvSpPr>
        <p:spPr>
          <a:xfrm>
            <a:off x="7338848" y="394138"/>
            <a:ext cx="14376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Checking for outliers</a:t>
            </a:r>
            <a:endParaRPr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79" name="Google Shape;279;g238133c4623_0_0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80" name="Google Shape;280;g238133c4623_0_0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238133c46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5"/>
            <a:ext cx="7186449" cy="3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38133c462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75" y="3033000"/>
            <a:ext cx="7030875" cy="21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8133c4623_0_18"/>
          <p:cNvSpPr txBox="1"/>
          <p:nvPr>
            <p:ph idx="2" type="body"/>
          </p:nvPr>
        </p:nvSpPr>
        <p:spPr>
          <a:xfrm>
            <a:off x="5639975" y="394150"/>
            <a:ext cx="31365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Treating </a:t>
            </a:r>
            <a:r>
              <a:rPr lang="en-US"/>
              <a:t>outliers using iqr method.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After transformation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88" name="Google Shape;288;g238133c4623_0_18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289" name="Google Shape;289;g238133c4623_0_18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238133c462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0025"/>
            <a:ext cx="5334924" cy="37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38133c462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35825" cy="14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811b8fb9b_1_859"/>
          <p:cNvSpPr txBox="1"/>
          <p:nvPr>
            <p:ph type="title"/>
          </p:nvPr>
        </p:nvSpPr>
        <p:spPr>
          <a:xfrm>
            <a:off x="311700" y="161975"/>
            <a:ext cx="85206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b="1" lang="en-US" sz="1815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Country wise feature information using choropleth graph</a:t>
            </a:r>
            <a:endParaRPr b="1" sz="1815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00"/>
          </a:p>
        </p:txBody>
      </p:sp>
      <p:pic>
        <p:nvPicPr>
          <p:cNvPr id="297" name="Google Shape;297;g23811b8fb9b_1_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450" y="693238"/>
            <a:ext cx="3690554" cy="22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3811b8fb9b_1_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475" y="577350"/>
            <a:ext cx="3366975" cy="23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3811b8fb9b_1_8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425" y="693250"/>
            <a:ext cx="3029850" cy="2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3811b8fb9b_1_8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2550" y="3133275"/>
            <a:ext cx="3871350" cy="20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3811b8fb9b_1_8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50" y="3033500"/>
            <a:ext cx="2903075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3811b8fb9b_1_8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3075" y="3264925"/>
            <a:ext cx="3202375" cy="17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3811b8fb9b_1_8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7125" y="3075573"/>
            <a:ext cx="2853800" cy="1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3811b8fb9b_1_8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5450" y="3264925"/>
            <a:ext cx="2853800" cy="17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3811b8fb9b_1_8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46050" y="3068225"/>
            <a:ext cx="2566600" cy="161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8133c4623_0_26"/>
          <p:cNvSpPr txBox="1"/>
          <p:nvPr>
            <p:ph idx="2" type="body"/>
          </p:nvPr>
        </p:nvSpPr>
        <p:spPr>
          <a:xfrm>
            <a:off x="6050175" y="394150"/>
            <a:ext cx="27261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Standardization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Standardization </a:t>
            </a:r>
            <a:r>
              <a:rPr lang="en-US" sz="1500"/>
              <a:t>will give importance to every features.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After standardization the range of values will be between -3 to +3.</a:t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311" name="Google Shape;311;g238133c4623_0_26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312" name="Google Shape;312;g238133c4623_0_26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238133c462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500"/>
            <a:ext cx="5927551" cy="446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8133c4623_0_34"/>
          <p:cNvSpPr txBox="1"/>
          <p:nvPr>
            <p:ph idx="2" type="body"/>
          </p:nvPr>
        </p:nvSpPr>
        <p:spPr>
          <a:xfrm>
            <a:off x="4924725" y="394150"/>
            <a:ext cx="38517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Dimensionality</a:t>
            </a:r>
            <a:r>
              <a:rPr lang="en-US"/>
              <a:t> Reduction : PCA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We checked the variance of each components and plotted the </a:t>
            </a:r>
            <a:r>
              <a:rPr lang="en-US" sz="1500"/>
              <a:t>cumulative</a:t>
            </a:r>
            <a:r>
              <a:rPr lang="en-US" sz="1500"/>
              <a:t> variance. And found the by taking the first 13 columns we can retain more than 95% of data. So we will further building the model using these 13 features.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319" name="Google Shape;319;g238133c4623_0_34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B0sAAAWmCAYAAADpl0iSAAAAOXRFWHRTb2Z0d2FyZQBNYXRwbG90bGliIHZlcnNpb24zLjcuMCwgaHR0cHM6Ly9tYXRwbG90bGliLm9yZy88F64QAAAACXBIWXMAAA9hAAAPYQGoP6dpAAEAAElEQVR4nOzdd3QU1dvA8W967yGNhDRaaAmdUBJ6C6KCdAQVpVjpRQQEUZoKiIigiHSlSO89EELvRWoCgRQgvff3j00Cy27IJiTE98fzOcdzZMqd++yd3czMM/derbi4uFyEEEIIIYQQQgghhBBCCCGEEOI1o13eFRBCCCGEEEIIIYQQQgghhBBCiPIgyVIhhBBCCCGEEEIIIYQQQgghxGtJkqVCCCGEEEIIIYQQQgghhBBCiNeSJEuFEEIIIYQQQgghhBBCCCGEEK8lSZYKIYQQQgghhBBCCCGEEEIIIV5LkiwVQgghhBBCCCGEEEIIIYQQQryWJFkqhBBCCCGEEEIIIYQQQgghhHgtSbJUCCGEEEIIIYQQQgghhBBCCPFakmSpEEIIIYQQQgghhBBCCCGEEOK1JMlSIYQQQgghRJlJTk5m4cKFdOnShSpVqlChQgVcXV1p164d3377LWFhYeVdxRIZNmwYlpaWHD16tMyPVbt2bSwtLcv8OMX1Kj8D8d+1evVqLC0tmTFjxkuXVZJzfcaMGVhaWrJ69eqXPr4QQgghhBDi9STJUiGEEEIIIUSZOH36NPXr12fixImcO3cOLy8v3nzzTRo3bkxISAhz5syhQYMGHD58uLyrWm7u3buHpaUlAQEB5V2V/yxJygohhBBCCCGEKEu65V0BIYQQQgghxP+eK1eu0LVrV1JTUxk+fDhjxozBxMSkYH1OTg7bt29nypQpPHz4sBxr+t+3detWMjMzy7saQqjVpUsXGjZsiI2NTXlXRQghhBBCCCFKRJKlQgghhBBCiFKVm5vL4MGDSU1NZfz48YwfP15lG21tbbp27Yq/v78kS4vg7u5e3lUQolAWFhZYWFiUdzWEEEIIIYQQosRkGF4hhBBCCCFEqTpw4ADXrl2jYsWKjB49+oXbWlhYUKNGDaVlKSkpzJ49G19fXxwcHKhUqRKdOnVi48aNasvIn+cwNzeXxYsX06xZMxwdHWnevDmgPIzrgQMH6NKlC5UqVcLS0pK4uLiCcnbt2kW3bt1wd3fH3t6e+vXrM336dJKSkjSO/dKlS0yePBl/f388PT2xs7PD29ubUaNGERERobTtjBkz8Pb2BiAoKAhLS8uC/4YNG6YSnzqnTp2iT58+BceqXbu22mOB8tySYWFhfPjhh3h6euLg4EDLli3ZtWuXxnE+b9++fXTs2JGKFSvi6upK//79uXnzZqHbBwcH069fPypXrlxQ77Fjx/LkyROl7SwtLVm7di0Ab7zxhtJndO/ePVatWoWlpSUzZ85U2u/JkydYWVlhaWnJmjVrlNadP38eS0tLBg4cqFKv4p4DGRkZLFq0iFatWuHs7IyTkxOtW7dmxYoV5ObmqmxvaWlJ7dq1yc7OZv78+dSvXx87Oztq1qzJlClTSE9PL/Qze9aWLVuwtLTkgw8+KHSbUaNGYWlpyfLlywuWFef8BOVhohMSEpg4cSJ16tTB1ta24CWIwuYsjYyMZP78+XTu3BkvLy8qVKhA1apV6d+/P+fOnXthfLm5uSxatIjGjRtjb2+Pl5cXY8eOVfq+aqK47fPgwQNGjx5NgwYNcHR0xM3NjSZNmjB8+HBu3bpVrGMLIYQQQggh/v+QZKkQQgghhBCiVO3ZsweAN998E13d4g1mk5iYSOfOnfnuu+94/PgxHTp0oHHjxpw7d45Bgwap7aWab8SIEXz11VdUqFCBTp064ebmprR+w4YNvPPOO6SkpNCuXTvq1auHlpYWABMnTqRPnz4cP34cLy8v2rdvT0ZGBt9//z1dunQhOTlZo/rPmzePhQsXkp2dTePGjWnXrh25ubksXbqUVq1aKSWkateuTdeuXQGws7OjT58+Bf/5+voWeay///6bTp06sXv3bqpUqcIbb7yBgYEBS5cuxd/fv9Bk5f3792ndujUnTpygSZMm1KlThwsXLtCvXz8OHjyoUZzP2rJlCz179iQjI4OOHTvi6OjI9u3badu2LZcvX1bZ/tdff6Vz587s3r0bDw8POnXqhJGREUuWLKFNmzZERkYWbNunT5+CnrVt2rRR+oxMTU0LEuLPz2caFBRUkAx7ft2xY8cAaNasmdLy4p4DycnJvPnmm0yYMIH79+/TpEkTmjdvzt27d/n8888ZOXJkoZ/ZRx99xOzZs3FycqJVq1YkJiYyf/58Pvvssxd+1vk6duyIubk5u3btUpvIzcrKYvPmzejr6/Pmm28WLC/O+fmstLQ0AgICWL16NbVr16ZTp06FJvDz7dy5kylTphAZGUmNGjUICAjAwcGB7du306FDhxeea2PHjmXy5Mk4OTnRuXNnsrOzWbJkCQEBASQmJmr0GRW3fR4+fIi/vz+///47BgYGdOzYEV9fX3R1dVm+fDmnTp3S6LhCCCGEEEKI/39kGF4hhBBCCCFEqcpPkOX3miyOadOmceHCBVq2bMmqVaswNTUF4ObNmwQEBPDrr7/SunVr2rdvr7Lvtm3bCAwMxMvLS23Zy5cv548//qBbt25Kyzdt2sTChQupU6cOK1euxNXVFYDMzEzGjBnDn3/+ycyZM/nmm2+KrP/AgQP57rvvcHBwKFiWk5PDnDlzmDFjBtOnT2fhwoWAYq7H2rVrs3XrVqpUqcKiRYs0+5BQ9IAbPnw4WlparF27lo4dOxYca+LEiSxatIihQ4eqTUitXbuWwYMH89133xUksxctWsSECROYM2cOrVu31rgeAL///jvz588v6KmZm5vL1KlTmTdvHp9++ilHjhwp2Pb06dN8+eWXODs7s3btWmrVqlWwz5w5c/juu+8YN25cQW/IRYsWMWzYMEJCQhg+fDgtWrRQOraNjQ3Ozs6cOXOGtLQ0DA0NAUVCVEtLi2rVqhUkR/Pl/zs/0QolOwcmT55McHAwvXr14ocffig4V588eULv3r1ZtmwZHTt2pEOHDkrHDwsLw9jYmOPHjxccJzQ0lJYtW7Ju3TomTJhQ5NDLBgYGdO3alVWrVrF9+3Z69+6ttP7gwYNER0cTEBCglNQszvn5rLNnz9KoUSMuXLhQZJI0X+PGjTl27FhBG+c7cOAAffr0YdSoUZw7d67ghYVn/f333+zbtw8fHx8AkpKS6Nu3L4GBgcyYMYPvvvuuyOMXt31WrFhBdHQ006dP59NPP1Uq6/79+2RnZ2sUtxBCCCGEEOL/H+lZKoQQQgghhChVMTExANja2hZrv+TkZFatWoW2trZScgOgatWqBUP6Ll68WO3+w4cPLzRRCtChQweVRCnADz/8AMDSpUsLklcAenp6zJw5E3t7e1asWEFOTk6RMfj7+yslokAxP+u4ceNwcnJi586dRZahiRUrVpCamkr37t0LEqX5x/r6669xdHTk3LlznD59WmVfNzc3vv32W6Vevx999BGWlpacOXOGjIyMYtWlcePGSkPaamlpMXHiRJydnbl48aJSj7y5c+eSk5PD/PnzlZJoWlpajBkzhjp16rBt2zaio6M1Pn6zZs1IT09XijUoKAgvLy+6dOlCWFgY9+7dAxSJweDgYGxsbJTOleKeA48fP2bFihW4urry008/KZ2rtra2zJ07F4Bly5aprfPs2bOVjuPm5kbPnj0BOH78uEZx9+jRA4D169errNuwYQNAQZn5Xub8nDVrlsaJUoCaNWuqJEpB0UP4rbfeIiQkhGvXrqnd96OPPipIlAKYmpoyZ84ctLS0WLVqVZHDFZekffKHgPbz81Mpr1KlSjJ3sBBCCCGEEP/DJFkqhBBCCCGEKFXq5gLUxIULF0hNTaV+/fp4enqqrO/VqxcAJ0+eVHuMTp06vbB8desfP37MlStXqFatGlWqVFFZb2hoiI+PD/Hx8dy5c0ejOGJiYli1ahUTJ07k008/ZdiwYQwbNozMzExiY2OJjY3VqJwXCQ4OBlSTYaDodZg/9Gr+ds9q3rw5enp6Sst0dXVxc3MjMzOzINmtKXUJaD09Pd544w0ATpw4ASgSlYGBgZiZmeHv76+yj5aWFo0bNyYnJ4cLFy5ofPz8HqL5PUajo6O5fv06zZs3V1l36dIlEhISaNq0aUGPxpKcA0FBQWRmZtK2bVsMDAxU9qlduzZmZmacP39e7WfzbK/WfJUrVwYgKipKo7hbtGiBk5MThw8f5vHjxwXLU1JS2LlzJ+bm5iq9WqFk56eDgwN169bVqF7PSk9PZ8eOHXzzzTd88cUXBce6evUqQKHfKXXnVLVq1ahVqxYJCQkF+xemJO2T3xN+zJgxBAYGkpWVpXGcQgghhBBCiP/fZBheIYQQQgghRKmysbHh1q1bBT21NJU/V2WlSpXUrre0tMTc3JyEhAQSEhKwsLBQWu/s7PzC8tWtDwsLA+DGjRtF9pqLjo5Wm0x71oYNGxg+fLjaeSTzJSYmYmVl9cJyilLUZ5W/XN0clE5OTmr3MTExASiy197zXFxcNKpDTExMwediY2PzwjKL07M0f2je/ITosWPHyM3NpUWLFjRu3Bh9fX2OHTtGv379CuYvfTZZWZJz4P79+4CiJ+rSpUsL3T41NVVlmb29PTo6OirLi/v5a2tr061bN37++Wf++ecfhgwZAlAwj2m/fv0KhiXOV9Lzs6jvljpXr16lT58+BZ+VOoXV40Xn1OXLlwudWzVfSdqnX79+HDp0iE2bNtG1a1eMjY3x8fGhXbt29O/fnwoVKrzwmEIIIYQQQoj/vyRZKoQQQgghhChVtWvX5sSJE1y8eLGgN2hxqJvDUJNtnk8MPU9dD7P8eQgdHBxo1arVC/e3trZ+4fr79+/z8ccfk5uby4wZM+jQoQOOjo4YGRkB0L59e06dOlXinrfqFPVZqVuvyedbGp6PM/+zNjMzo0uXLi/ct7BkmTpubm5K85YGBQWhpaVFs2bNMDIyol69egWJ1KCgIEA5WVqScyB/nzp16lCzZk2N6wql+/n36NGDn3/+mQ0bNhQkS/OH5X2+1/HLnJ/qvjsvkpuby/vvv8/9+/f54IMPeP/993Fzc8PU1BQtLS2mTZvGjz/+WOzvgqbbl6R9dHR0WLZsGcOHD2fnzp0cPXqUM2fOcPz4cebOncvGjRtp2LBhseorhBBCCCGE+P9BkqVCCCGEEEKIUtW+fXt+++03tmzZwrRp05TmxnyR/LkU8+eXfF58fDwJCQmYmJhgZmZWKnXN72VpZ2fHokWLXqqsffv2kZGRUTC06fNCQ0NfqvxnOTg4cOvWLe7du1cwfOuz8ntLPj8/ZVnIP9bzHjx4AICjoyOg6E1qYGCArq7uS3/Wz2vatCnr1q3j9OnTHDt2jBo1ahQkNps3b873339PaGgowcHBWFtbU6NGjYJ9S3IO5O/TvHlzvvvuu1KNpTi8vb2pVq0ap0+fJjQ0FEtLSw4ePIiDg0NBj9t8r/L8vHnzJjdv3qRu3br8+OOPxT5WWFiY2iTn8+dUYV6mfby9vfH29mbChAkkJCQwa9YsFi5cyPjx4zlw4ECxyhJCCCGEEEL8/yBzlgohhBBCCCFKVdu2bfHy8uLhw4d8//33L9w2ISGB69evA+Dj44ORkRFnz55VO5fhunXrAGjSpEmp9c6rWLEiVapU4erVqy+dLIqLiyso83lBQUE8evRIZbm+vj7wtCecpnx9fYGnn8mzMjIy2LJli9J2ZWnTpk0qy7Kysti6dSsAjRs3BhTzojZv3pzY2NiCHp6a0OQzyu8punXrVq5fv66UKMxf98svvxAfH680XymU7Bxo0aIFOjo67Nmzp9htV9p69OgBKHqUbt68mYyMDLp37462tvLtfknOz5LKP5a6IZ/j4uI4dOjQC/dXd07dvHmTy5cvY2ZmVmRv0dJqH3NzcyZPnoyWlhbXrl0rcTlCCCGEEEKI/zZJlgohhBBCCCFKlZaWFosXL8bQ0JCZM2cydepUkpOTlbbJzc1l586dtGrVinPnzgGKORv79+9PTk4Oo0ePVtrn9u3bBYnXwYMHl2p9R48eTXZ2NgMGDFCbEAkJCWHlypVFlpPfw3PdunVKdQ8PD2fkyJFq97GxsUFPT4+QkJBiJXXeffddjIyM2LhxI3v27ClYnpOTw7Rp0wgPD6devXqvZNjQEydOKH0++cO8PnjwgFq1ahUkSwFGjhyJtrY2w4YNIzg4WKWsiIgIfvvtN6Vl+b1jb926VWgd8hOiK1euJDc3V2mY3UaNGqGvr8+KFSuUtn1Wcc8BJycn+vbty507dxgyZIjaOVZPnjzJ3r17C61zaXnnnXcARbI0fwje/ATqs0pyfpaUh4cH2traHD16VOnFh7S0NEaMGEFsbOwL91+yZAkXL14s+HdycjJjx44lNzeXfv36FTkscEna56+//lLb9vv37yc3N7dE87YKIYQQQggh/n+QYXiFEEIIIYQQpa5OnTps3ryZAQMGMHfuXBYvXkzDhg2xs7MjISGB8+fP8+jRIwwNDZWSEJMnT+b06dMcOnQIHx8fmjVrRkpKCoGBgaSlpTFkyBA6dOhQqnXt1asX165dY/78+bRo0YI6derg6upKYmIiYWFh3Lx5k1q1avHuu+++sJxOnTrh5eXF+fPnqVevHo0bNyY9PZ2jR49Su3ZtGjduzMmTJ5X20dfXp02bNuzevZvmzZtTp04d9PX1ady4Mf379y/0WC4uLsybN4+PP/6Y3r1706RJEypWrMjFixe5desWdnZ2/Prrr6Xy+RRl0KBBfP755/z555+4u7tz9epVrl+/jpmZGQsXLlTatlmzZsycOZMJEybQqVMnatasiaenJ+np6YSFhXHjxg1MTEz46KOPCvbp1KkTs2fP5quvvuLQoUPY2NgAMHXq1IKhdj08PKhYsSIPHz4smK80n7GxMfXq1ePEiRMFdXheSc6BWbNmERoayoYNG9izZw+1atXC0dGRqKgoQkJCCA8PZ+jQobRv3770Pmw13NzcCs6tmzdvUrVqVXx8fFS2K8n5WVIVKlTg3XffZfny5TRv3hw/Pz8MDQ0JDg4mOzubvn37smbNmkL379WrF23btsXPzw9zc3OOHz9OVFQUXl5eTJgwQaM6FLd9tm7dytChQ3F3d6dGjRoYGRlx//59Tp8+jY6ODpMmTSqVz0YIIYQQQgjx3yM9S4UQQgghhBBlokmTJpw7d45vvvmGunXrcvXqVTZt2sSJEyeoVKkS48aN4+zZs/j7+xfsY2Zmxo4dO5gwYQI2Njbs2rWL4OBg6taty++//86sWbPKpK5Tp05ly5YtdOrUifDwcHbs2MGlS5cwMjLi888/5+effy6yDH19fXbt2sWgQYMwMDBgz5493Lhxg8GDB7Np06ZC525dsGABvXr1IiYmhg0bNrBy5UqNhqnt1asXO3fupEOHDty4cYMtW7aQmprKoEGDOHz4MFWrVi3251ASb731FmvXrkVHR4edO3fy8OFDOnfuzL59+/D29lbZfvDgwRw4cICePXsSHx/Prl27OHXqFFpaWnzwwQcqSTQfHx+WLFlC9erVOXToECtXrmTlypUkJiYqbZefBK1ZsyZWVlZK6/J7k1pZWVGrVi21cRT3HDA2NmbTpk389NNP1KlTh+vXr7N9+3ZCQ0Nxc3Nj2rRpfPbZZ8X7MEvo2Z6k+T1Nn1fS87OkfvzxR6ZPn46rqytHjhwhODiYli1bcujQIVxcXF647+zZs5k8eTJhYWHs3LkTLS0tPvroI3bt2oWFhYVGxy9u+3zyySd89NFHmJqaEhwczPbt23n8+DHvvPMOBw8epGvXri/1eQghhBBCCCH+u7Ti4uJyy7sSQgghhBBCCCGEEEIIIYQQQgjxqknPUiGEEEIIIYQQQgghhBBCCCHEa0mSpUIIIYQQQgghhBBCCCGEEEK8Rv7++2+GDx9Oy5YtsbOzw9LSktWrVxe7nJycHJYsWULTpk1xcHDA09OT9957jzt37hS6z7lz5+jRoweurq44OTnRunVr1q9f/zLhvJTSnZRECCGEEEIIIYQQQgghhBBCCPGfNn36dMLCwrCxscHe3p6wsLASlTNixAiWL19O9erVGTx4MI8ePWLTpk0cPHiQvXv3Ur16daXtjx49Svfu3dHX16dbt26Ym5uzbds2PvroI+7fv8+oUaNKI7xikTlLhRBCCCGEEEIIIYQQQgghhHiNHD58GA8PDypVqsTcuXOZOnUqCxcupF+/fhqXERgYSNeuXfH19WXz5s0YGBgAcOTIEd566y18fX3ZuXNnwfZZWVk0bNiQ8PBw9u7di7e3NwCJiYm0b9+eW7ducfLkSTw9PUs32CLIMLxCCCGEEEIIIYQQQgghhBBCvEZatmxJpUqVXqqMFStWAPDVV18VJEoB/P39adOmDcePH+f27dsFywMDAwkJCeGdd94pSJQCmJmZMWbMGLKysko0FPDLkmSpEEIIIYQQQgghhBBCCCGEEKJYjh07homJCU2aNFFZ17p1awCCgoKUtn92XVHbvyqSLBVCCCGEEEIIIYQQQgghhBBCaCw5OZnIyEhcXV3R0dFRWZ8/lO6dO3cKluX/v7phdi0tLbGxsVHa/lXRfeVHFEKUK+PM6PKuQrl53HVQeVehXB0MrVjeVSg3vtaPy7sK5eZobIXyrkK5ydQq7xqUr9c5/ss6GeVdhXIzOCe9vKtQbmps/7i8q1CuWneaVd5VKDcbPXPKuwrlpvKZe+VdhXJlpKdf3lUoN00sqpR3FcrNxqPTyrsK5ca0atfyrkK5cjW3L+8qlJsF2q/vd36OXkx5V6HctNOxK+8qlKvc8q5AOfr40sLyrsL/rNfx2XiKnk2ZlZ2QkACAubm52vVmZmZK22m6T3h4eGlWUyPSs1QIIYQQQgghhBBCCCGEEEII8VqSZKkQQgghhBBCCCGEEEIIIYQQQmP5vUOf7Tn6rMTERKXtNN2nsF6nZUmSpUIIIYQQQgghhBBCCCGEEEIIjZmYmODg4MC9e/fIzs5WWa9uflJ185jmi4uLIzo6Wu18pmVNkqVCCCGEEEIIIYQQQgghhBDif1tO9uv3Xxlr1qwZycnJnDhxQmXdwYMHC7Z5dvtn1xW1/asiyVIhhBBCCCGEEEIIIYQQQgghhFrR0dHcvHmT6OhopeUDBw4EYPr06WRkZBQsP3LkCAcOHKBp06ZUrly5YLm/vz9ubm5s2LCBS5cuFSxPTExkzpw56Orq0rdv3zKORpXuKz+iEEIIIYQQQgghhBBCCCGEEKLcrFixguDgYACuXbsGwMqVKzl27BgAAQEBdOnSBYAlS5Ywa9Ysxo0bx4QJEwrK8PPzY8CAAaxYsQI/Pz/at2/Po0eP2LRpE2ZmZvz4449Kx9TV1eWnn36ie/fudO7cme7du2NmZsa2bdu4d+8eX331lVJy9VWRZKkQQgghhBBCCCGEEEIIIYQQr5Hg4GDWrl2rtOzEiRMFQ+pWqlSpIFn6IvPmzaNmzZr8+eefLF68GBMTEzp27MikSZPUJj79/PzYvXs3M2bMYNOmTWRmZlK9enUmTpxIz549Sye4YpJkqRBCCCGEEEIIIYQQQgghhBCvkUWLFrFo0SKNtp0wYYJSj9JnaWtrM2TIEIYMGaLxsevXr8+GDRs03r6sSbJUCCGEEEIIIYQQQgghhBBC/G/LzSnvGoj/KO3yroAQQgghhBBCCCGEEEIIIYQQQpQHSZYKIYQQQgghhBBCCCGEEEIIIV5LkiwVQgghhBBCCCGEEEIIIYQQQryWJFkqhBBCCCGEEEIIIYQQQgghhHgt6ZZ3BYQQQgghhBBCCCGEEEIIIYQoUzk55V0D8R8lPUuFEEIIIYQQQgghhBBCCCGEEK8lSZYKIYQQQgghhBBCCCGEEEIIIV5LkiwVQgghhBBCCCGEEEIIIYQQQryWJFkq/hNq165N7dq1S7XMgIAALC0tS7VMIYQQQgghhBBCCCGEEEII8b9Dt7wrIP733Lt3D29vb5XlxsbGuLm50bVrVz799FNMTU1f6jirV6/mk08+YeHChfTr1++lyiqOGTNmMGvWLKVlRkZGuLm50blzZ7744gvMzc1f6hjDhg1j7dq1XLx4EVdX15cqq7xt23OQcxevcPXf29y6G0JmZhbTvxzJWwHtyrtqGtHzqobZoPfQr1UT9HTJCgkl+e+NpO47oNH++nVqYejfAv26Pug62qNlaERWZCRpR4NIWrGa3KRklX2MOrRF37sOetWqoufpjpa+PrHTZ5K6c09ph1csZu72+IzriX0zL3SNDUkMieTW6kPc/HM/5OZqVIaOkT5VB7TBuo471rXdMPdwQEtbm02NhpP84InafdptmIh9Uy+168IPXeJgv9kljulFDGpVxerjdzH09kJLT4+MO/eIX7mJpJ2HNNpfx9oCs24dMahRBYMaVdBzdgDgTq0OGtfB8v0e2Iz6EIAHfb8g/dK/xQ/kJZm521NvXE8cmyraPSEkkpurD/Hv8mK0u6E+1Qe2waa2OzbPtPuGxsNJKqTd8zn4elHjo45UqF8ZfTNj0qITeHIxhAs//kPstfulEeILmbvb03CsIn49E0PiQyL5d/UhrhUz/hoD2mBbxx3bWm5Y5MW/tsmL43ds6kWdoQFYV3fB0NqMlMhYHl24w8WF24m5XvaxW7jZ03hsTyo+E/vV1Ye4skLz2G1qVMKzcyOcW9TCvFIFDMyMSYqMJezIJc4u2EJyZKzKPq5t6+LiV5sKtdywrVkJPWNDTv/4D6fn/lPaIRaqgpsDb47uQ1XfmhiYGPIoJIJja/cTuHIvuRrGrs7Hf4yndut6ZKZn8Hm1/irra7epj1eLOlSq5Y5zDTcMjA3ZPm89O+atf5lwChjXqYzDyD6Y1K+Olp4uaTfv83jpNmK3BGpeiJYWtgM6Ydu3AwbujmQnp5EUfJmI2atID41Q2bxG0BIMXOzVFvVk1W7Cvlykdp2+ix32n/bAvIUPuhWsyE5IJu1WGE9W7iRux3HN66uBK7fv8cu6XVy8GUJmVjaVnR3oF9CSgBYNNC4jITmFldsOcfD0ZR4+ikZfT5eKdjZ09W9Etza+GOjrFWy75dBJJv2y+oXlNapVld+nfFrimErC2b0ig8cNol5TH4yNjQgLecDW1Tv4Z/mWYp/3unq6dH//Ldq/1YZKni4ARD6I4vyJi/w48aeC7cytzGnZuQXN2vriXs2NCg62pCSncv3Cv6z7fSOnjpwp1RiV6li9GmYfvI9ezZqgq0tWaCgp6zeQtl+zazy92rUx9GuOvo8POg4OaBkakR0ZSVrQMZJXrSE3KUlpe21bWwxbtcSgSWN0K1VC29qanIREMq9cJnnNX2Rev14GUWrG09ONKV+Pxs+vCSamJty5HcqyZWtZsnhlsdre0NCADz/qT+8+b+Hq6oKWlhZh9x/yzz87WPzrChISEtXu16JFYz75bBCNG9XF3MKMx4+jOX/uMt9+O58rl8v2c/HwcOXLySNo1qIxJibG3L1zj5V//s0fv68pduzvDepDj15dqeTqjBZahIWFs3XzLn5fsorEhKfng5WVJV3ebE/7Dq2oXqMKjo72JCUlc+HcZRYvWs6hA8fKIlQVjm5ODBj7LrV962BoYkh4SDh71uxh54odGsdu52zH0uN/FLp+9iezObrtxX9jmgU0Y/yiCRpvX1JXbtxh4YoNXLx+i6zMLDzdnOn/dicCWjfTuIzIx9EsXr2JY6cv8CQ2DitzM5o28ObTAT1wsLMpcv8/1m1l7u9rAVg1fxreXlVKHM/LqFzZnWlTx+Lv3xRTUxNu3w7h96Wr+fXX5cU67y0tLRg//jO6du2Ii7MjCQlJHD16gmnTfuDa9Zsq2wcEtKVtW3/q+tTC27smJibGfPPNj3wz/cfSDO+FXD1cGPnlJzRp1gBjEyNC74bx98p/WP3Heo1jn7Xga7r1fuOF28ybsYiFP/5e6PqOXduyYKniudLwjyawY/NezYMogrG7A1Um9MKmWU10TAxJCYkgbOVB7i/bq/E1fD7Hbs1wHdwJ02rO5GZkEXfmFrdmryfh4l2VbRv9MxnrZjXUlvP44AXO9pmptKxiL39q/zSs0GMfrDWEjMfxxarvi1R0d+KDse/j09QbIxMjHoY8ZPvqnWxdvk3jtrd3tmfNiZWFrp/+8Xcc2npYZXnrt1rx5sCueNbwAC0t7t28x9blW9mzfl9JwykWKzd7/Mb0xNVXcV8XGxLJhbWHOFeM+zq7GpWo1qkRbs1rYZl/XxcVy90jlzi+YAtJUcr3dZWaeNH374kvLDP2XhSL/UaVOC5NWLnZ468m9rPFjL36c7EnRsUScuQSQWpiz1fJ14smQwKoUM0FI2szkqJiCb9whxOLtvPoFdzPi8Ll5uaUdxXEf5QkS0WZcXd3p2fPngDk5uYSHR3Nvn37mDlzJgcPHmTXrl3o6OgAsHXr1vKsaol07doVLy9FAufRo0fs27ePH374gd27d3Pw4EEMDAzKuYb/DQuWLCc88hFWluZUsLEmPPJReVdJY/p1vbGZO5vczCxSDxwkNykZQ/8WWE39Ch1HB5JWvPhBJ4DVt1PRtrAg49JlUnbtLSjXrH8fjFr68WTIp+TExintYzZ4ELqODmTHxpEdHYOuo0NZhFcsFlWc6LB1CjpGBtzfdpKUyBicWnnT6NuBWHm5cHJs4Q9JnmVoY079KYqXG5LCHpMRl4yBtZlG+176QTVRkhgSpXkQxWDYsA5Oi78lNzOLpF1HyElKxqRNM+xnj0e3oj1xv/1VZBl6nq7YDP+A3JwcMu89JCclDW1jQ43roOfhgtWnA8hJSUXb2OhlwikxiypOBGxRtHtoXrtXbOVNk7x2Dx6nWbsb2ZrTcPLTdk+PT8bQquh2r/N5V+qN60lyRAz3d58lPTYJQ1tz7BtWxaq6S5knSy2rONF18xR0jQy4u10Rv3Mrb5pNH4i1lwvHihF/k7z4EzWMv+b77Wj6zUDS45IJ3X2a1OhELDwc8AhohHvnRuweMIfwY1dfOsbCWFVxotsmRex3tp8kKTIG11be+E0fiI2XC0fGaxa7/4wPsPfx4NHFu9zeeoLsjCzs63pSa0BbPAMasan7N8TdUU6w+QzuTEVfL9ITUkiOisPS/dX+BjpUrsiYf6ajb2jA2R3BxEXFUNPfh97TBlGxuitrvlxSonJ9e7Sipr8PGWkZaGmp36btR12o2qQmqQkpxEfFYufu+BKRKDNtUgvPlV+Tm5lF7LajZCckY9nJF7cFo9B3tiNq4QaNynGZMQzbvh1IvXmfx3/uQNfWEqsuzTFr4cOtbuNJuxWmsk9WfBKP/9imsjzl0m21xzBr4Y37b18CkLD/NOn3I9GxMMXIyw2z5t6lmiw9ffUWQ6f/gp6uLh2b1cPU2IgDJy8y4acVhD+O4aNu7YssIyE5hd7j5vAgKpq61T14p10zMjOzOHb+GjP+2MCBU5dYMuljtLUVg/pUc6vI0B4d1Za178RF7oRF0NSneqnFqAm3Kq78umUBhkYGHNx2mMeRT2jSqhEjv/0cTy8PZo/T/EG2mYUpP6yaRc16Xlw6fYXNq7YD4OTiQJuurZSSpa27+DNm5ggeRTzmbNB5nkQ8oYJTBVp2boFv68b8PO1X1i5eV9rhou/jg9X3s8nNyiLtwEFyk5Mx8GuB5eRJJDo4kLyq6Gs8y2mKa7zMy5dJ3aN4AK1f1wfTvn0x9PMn5uNPyImLK9jeuHs3TPv1JevBQ9LPnCEnNg5dZ2cMmjfHoHlz4qd9Q9qhw6Uea1GqV6/M/oMbMTY25J+NOwkPj6R9+5b88ONUatWqzmeffqlRObq6uuzcvZZGjepy8eJV1qzeSG5uLn7+vkz5ejQ9eryBv99bpKamKe03ZuwnTPl6NOHhkWzfvo8n0THY2dni26QBNWtWK9NkadVqnuzc+xdGxoZs2bSbiIgo2rT1Y+b3k6lRqxqjvpisUTm6urps2r6CBg19uHzpGn+v2Uxubi7NWzTmy0kjeLt7AB1a9yiIvevbHfl+7lTCH0ZyNPAEkRFRODo50KVre9q082PKV7P4ZYFmf2dLyqWKC7P/mYOBkQHHth8jOiqa+i3rM/Sbobh5ubFw/M/FKu/u1buc2HtCZfm9G/deuJ+FjQXDpn9ManIqRiZld717+uI1hnw5Az1dXTq19MXUxJj9x04zfubPhEc95qM+bxVZRlh4FP2HTyYmLgHferXp6O/LvYeRbN0XyNFT51k1bxouTupfDgK4e/8hC5dvwMjQgNS09FKMrni8qlfhyJHNGBsbsWHDdsLDI+nQoRXz502ndm0vPv54nEblWFtbcjRwK1WqeBAcfIZt2/bg6GDP2293okOHVrTv0IvTp88r7TP8iyH4+/sSH59AeEQUVSq7l0WIhapc1Z2/dy7D0MiQXVv2ERXxCL82zZgycxzValRh0qhvNSpn387DPLgfrnbdoE/excTEmKOHggvd39rWiqmzxpOcnIKJiXGJYimMSdWKNNk+DR0jAyK3BpMWEUuFNt7UmPE+ZjUqcXX0bxqX5fHFW1T9sjepYY8JW74fXRNDHN5qSpNtUznTewYxx6+p3e/2HNVryuSQyEKPE7XrNIlXVH8rspPT1GxdMq5VKvHT5nkYGBlwZHsgTyKf0KhVQz6f/ikeXh7MHTevWOXdvnqHoD2q16MhN0JVlg2dNJgeQ94hOiqaA5sOkpWVRaNWjRg7dwxu1dxYPF3zNikJmypOvLtxCnpGBlzfobiv82jpTftpA7Gr7sLuCZr9venw7Qc4+XgQcfEu17cp7uucfDyp925bqnduxKoe3xDzzH1d/IPHHCvkZVfX5jVxaViNkMDLpRJjYWyqODHgmdgTI2PwzIu9QjFi7/hc7FnPxb7yudgB6r/XjvZTB5Ian8zN3adJiU7E2sOB6p0bUb1TI9a9N4fQoLK7nxdClIwkS0WZ8fDwYMKECUrL0tPTadeuHadOnSIoKAg/Pz9AkVj9/+bNN9+ke/fuBf9OS0ujbdu2XLlyhfXr19O/v2qPkdfR1PHDcXVxwsnBnt9XrmPer8vKu0qa0dHGcsIYyIUnn3xB1k3FA93EP5Zju2QhZh++R+rBw2Q/ePjCYpL/Xk/Krr3kRMcoLbcYPRyTbm9i9sFA4n+Yr7QubsYcsh88JDsyCtN3+2A+bHDpxlYCjWa+j76FCQf7zyH84EUALszaQOvVY6jSvzWhm4OJOl70w6z0mET2955JzKUQMuKSab16LE6t6mhUB3XJ0jKho43d1BHk5sLDgaPJ+PcOADG/rMJ59TysP36X5D2BZBZyg5wv8+59Hg4cRfr1O+SmpOKy9Xf0PVw0q4O2NnbfjiHjxl0y7z3A7I22LxtVifjOULT7vnfn8DCv3c/N3kC7VWOo1r81IVuCidSg3dNiEtnTeybRlxXt3m7VWCoW0e4u7epRb1xP7u06Q+CnC8lOy1Rar6VT9jMJNJ/xPgYWJuweMIewvPhPz95Ap5Vj8OrXmjtbgonQMP6dfWby5HII6XHJdFw1FpeWhcevpatDgzE9yEhIYWO7CSRHPP39cO1Qn/ZLR1D3s65lmiz1+04R+/YBc7h/SBH7qTkbCFgxhpr9WnNrSzDhwUXHfvOfIPZ//gsJ95RflKk7rAu+X/am2aR+7Hjve6V1p77fQMqjOOJDo6jctQntF77a3nV9vv0IY3MTfn5vBlcPKx7ybf3+Lz77cwIt+rblzLYgbgYX77O3dLDmnUkDOPjHDup2aox5BUu122374W/iH8fxODSSBm80ZdCC4S8ZTR4dbSrN/hRyc7nVYwKpV0MAiJz3N1U3z8JxZB/idgSp7Rn6LFPf2tj27UDSyavc7jeZ3IwsAGI2HqLy6qk4fzuU2z1V3yDPTkgmcm7RL5kA6Dna4r5oHJmR0dzuO5nM8Od6X5fidz8rO5uvF61FS0uLZdM+x8td8Rs9rEdH+k+cy6J1O2nv64Oro90Ly9mw/zgPoqJ5N6AlY97rVrA8MzOLgZPmcerKTc79e5cGNSoDUN3dmeruzirlZGZm8dfuo+jqaPOmf6NSi1MTo2cMx8zClNHvTiD44EkAlsz+gx9WzeTN/l3Yv+Ug545f0KisCd+PwcunGl9/Mp19mw8qrdN5rv3u333A6AETOHHwlFKvjuXzV7Fk20KGjB/Evs0HeBIV/XIBKlcC87GKa7yYzz4n65biGi9p2Z9YL/oF0w/eJ+1w0dd4KevXk7pnj8o1nvmI4Ri//RYm7w8kce7Ta7zM69eJ/vQzMi8pPxjUq1Mb67k/Yj5yBGnHgiBT+e9dWZs3fzqWluZ0e/t99u45DMC0qT+wafMy3v+gD+vXbSUwUDUJ9ryuXTvQqFFdtmzeRb++HyutW/vXr7zRtQNvvd2ZtWueXs91DmjLlK9Hs23rHt5/7wvSnksg5b9YW1bm/Pg1Fpbm9HnnI/bvU/RmnPHNPP7a+BsD3uvFPxt2EHT0ZJHlBLzRjgYNfdi+dQ/vv/u50ro/V/1MwBvteOPNDqz7awsAd26H0rfHYPbvC1Q673+cs4g9B9YxcfIINq7fTlQZvmT68bcfY2phytcDv+bsIUUP7lVzVvL1iql07NuRwC1HuBys+UPskGt3WTt3TYnqkZaSxsENB3h7SLeidyiBrOxspsxdghZa/PnDZLzyEnTD+nen/xeT+WXFBtr7Nca14otfUJq5aDkxcQmMHzaQfm8/feFlT+AJRk+fz7c//8Gv301Qu292dg4T5yyimkclXJ0d2f6Keg+rs2DBDCwtLej65gB271b8Rk+eMptt21by4aB+/P33Fo4cKfqlpMmTR1Oligdz5y1m3LhvCpY3/qUehw7+w29LvqduvbZK5/jXU+cQFfWY27dD6NmjK6tW/VL6Ab7A1DkTMLcw48M+n3NkfxAAc2cs4ve/fqL3gG5s/2cPJ4OKHtFg/67D7N91WGV5zTrV+XzsEP69eotL5wu/Vpw2ZwIpKan88/d2Pvzk3RLHo07NWYPQszDhTN+ZPDlwAYBbM/+m/trxuLzbhohNQcQEqU9yPsvY3YHKY94h+XY4wR0nkpWYCsC933fTZPd0av44mGPNRpKbrdo76/b3mr2Al+/RrjM8/PtIsfYpri9mfI6phSkTBkzk1MHTAPwx+09mrPyWLv06c2jLIS4cv6hxeXeu3mHFj4X3MM1XtU4Vegx5h4ehD/mky+ckxilGWDA0WsoP62fTc2gPju48xrVzZfdiUIfp72NoYcK69+ZwN+++LvD7DfRcPgafvq25tjWY+xrc113dHMS2L34h7r7y36bGQ7vQakJvWn/Vjw3vP72vi3/whGPz1D/DqdqpIQAX/zpcwqg00/GZ2O88F3vdYsa+VU3sTfJib/NVP9Y/E7u2rg5+o3qQlpDC0g4TSHzmfr5K+/q889sIfD/tKslSIf6DZM5S8UoZGBjQokULAKKjnz70UDdn6YwZM7C0tOTo0aOsWbMGf39/HB0dCQgIYNiwYXzyyScAfPLJJ1haWhb897ysrCxmz55NnTp1sLOzo379+vz+e+HDoZSUoaFhQU/aixeVL7IiIiL47rvvaNu2LZUrV8bOzo7atWszatQoHj9+rLRt7dq1WbtWMTSPt7d3QVwBAQFK24WGhvLZZ59Rq1Yt7OzsqFatGsOGDeP+/f/WUA6+Devi5FD4G7b/VQb166HrXJHUfQcKEqUAuSmpJC5biZauLsYBnYosJ2nVXyoP0QASl60AFL1Mn5dx5hzZkWXTY7IkzDwcsPf1IvLY1YJEKUBuVjYXZiqGhqzcr5VGZWWlpBMZeIWMONXhh/8rjBr7oFfJiaSdhwoSpaBo+5jFa9DS08Xs7aKH0s2OjiPt7BVyU1KLXQfLQT0xqObOo0k/qr0BfRXMPRxw8PUiIuhqQaIUFO1+bpai3av21bzdI44Wr93rf9mLjMRUjo1YrJIoBcr8c7Fwd8CxiRfhQVcLEqWgiP/0bEX81YsR/8OjV0jXMH5DK1P0zY2J+TdMKVEKEHbwArk5ORjavNxw7y9i4e5AxSZePAi6WpAoBcjJyuZkXuw1NIz9yvJ9KolSgAuLd5CZkoZTE9XecxGnbhAfWj6/gXbujlRtXIMbx68UJEpBEfuW7xXJvua92xS73HdnDyUpOoGt3784YXj79L88Di38zfuSMmtaBwM3R2K3BBYkSgFyklOJ/GkdWnq6WPcsOi6bPooh9MPnrCpIlAIkBV0i8ch5zJrUwsDd6aXqav/pO+iYmxD25SLVRClAKX73T125SVjUEzo3r1+QKAUwMTJkSPcOZGXnsPlQ0YmSh3mJvBb1aiot19PTpUkdxTkeE69++NFnHTh1ibjEZPzq1cLGsuy+489z8XCmrq83Z4POFyRKAbKzslkyaykAb/QNKGx3JTXqVse/cwv2/LNfJVEKioTBs84FnSf4wEmV4e/u3wnjwLZD6OnrUauB8uf6svTr1VVc4+3fX5AoBchNTSV5xQq0dHUx6lT0NV7ymrVqr/GSVuRd43n7KC1PDzyqkigFyLx0mYzz59G2sEDXw6OY0bycypXdad6iMUcOHy9IlILi/mnq1B8AeO/93hqV5Zb3Hdq7V/WB9568sitUUB6mdNq0sSQkJDJk8BiVRClAdna2RscuCQ9PN5o2b8TRwBMFiVJQxP7dtLkAvDuwh0ZlubopXn44sE91+Nj9+xSfh+0zsR8LPMG+vUdUzvs7t0PYvGkn+vr6NGpct3gBFYOTuxO1mtTmYtDFgkQpKL7zK2crzt8OfTSfNqKk/N/0p2nnZiwc/zOpKaXXg+x5p85fJSw8is6tmxYkSgFMjI0Y0q8bWdnZbN7z4kRNekYGx89cwsbKgr5vKX82HfyaUN3TlaAzlwiLUH/98se6rdy4e49po4YUjDJQHqpUccfPrwmHDgUVJEpBcd5PnqyY2mTQB301KqvrGx3Izs5m2rQflJafPHmOHTv2U6NGNfz8fJXWBQWd4vbtEMqDm0clGjWtT/DR0wWJUlDEPvc7RdK217tvv9QxevZX7L9hzZZCt3mjW0c6dGnDpFHfkpKc8lLHe56xhyPWTWsQfexKQaIUFPcvt2b8DYBzf82uYyv2aYm2ni535m0qSJQCJN14QPi6o5i4O2DdvFap1r+sOLtXxLtJHc4HXShIlILiN++P2X8C0Llv0X/3S6JZB8Uw3xuW/FOQKAVIS01j9U+K535vvNulTI4NYOXuQKUmXtw7frUgUQqKe5sjcxT3dd59NLuvO7d8n0qyEODUkh1kpKRRqbFmo6I4+nhiV92FqKuhRF0J1WifkrDOiz30+NWCRCkoYg/Mi91Hw9jPFhL7yUJiN7IyxdDcmMc3wpQSpQB3Dinu503K8H5eCFFy0rNUvFIZGRkcO3YMLS0tleRoYRYsWMDRo0fp1KkTrVq1QldXFx8fH+Lj49m5cyedO3d+YVmDBg3i7NmztG3bFh0dHTZt2sTo0aPR09Nj4MCBpRUaQMEN7/NvQR8/fpyFCxfi5+dH/fr10dPT49KlSyxdupQDBw5w5MgRLCwsAMV8pWvWrOHKlSsMHTq0YHmlSpUKyjtz5gzdunUjJSWFjh074uHhwf3791m/fj379+9n3759uLm5lWpsrxv9uj4ApJ06rbIuPW+ZQV1vin70WYisvIfMWWX3EKi02PsqhpuOCLyisi76/B3S45KxV5PwKG2ubzbB1KUCWanpRF+4y5Oz6odvfFlGDRUJ7NTjZ1XW5S8zbKDZ71dJ6Fd2xXpYP2IXryXzzouHLitLDnntHn5Etd2flHG7W3m5YFm1IqE7TpGVnEbFVnWw8qpEVmo6USdvvJK5Sh3z5sl9oOa8f5wXv2MZxZ/6OJ7U6ASsq7tg7GBFyjPzerq08kZLW5vwQoa9Kg0V89o+TE3sjy7cIS0uWW2SszhycyE3O5fcnP/WXCFVmyjmWbp2VPXN8tALt0mJT6JKY/VzMRWmeZ82VG9eh3l9ppKZ/mp7jOUz9VU8zEoIvKCyLjFQkRQ2bVL0Ay8z39pkJ6eSfEZ1/uSEwPOYt6qPaZOapIco97zXNtDD+p1W6NnbkB2fRPLZf0m9Hqr2GFZdmpEVk0DS8csY1fbEtHFNtLS1Sb0WQmLQpWLPtfUip68q/o74equez03zlp29VvTfGk8XxVDRxy5cp0mdagXLM7OyOXH5Bob6enhXLXoUlU0HFUP2dWvjW8SWpauur+Lvnrr5Qa+d/5eEuETqNlF9uUudNl0VD50ObT+ChZU5zds3xbqCFVHhjzlx6BQJsQka1ys7U3GNlF3K10r6Pj4AZJxWjTf/Gk/fR7N41cnNr28xEn0l2ac0tPBrAsCBA0dV1p05fYHY2Hiat2isUVnXr98CoF07f5b/+bfSuvbt/cnJyeHo0ac9VGvWqk51ryps2byLpKRk2rX3p1at6qSmpHEs6FSZz1XarIWi9/bhg6o9/M6dvURcXDxNm2nWw/vf64rfidZtW7BqhXKPqjbt/MjJySHo2CmNysrKVNwjZGVlFbFlydX2VVzHXjh6XmXdzQs3SYpPolaT4l3rWttb06l/J0wsTImJiubisYtERxbeI9yygiWDpw1h7197OX/0PNUbeBUviGI4fUlxzdS0nuqoHr71FXGeufTi8y0uIYms7Gyc7GzRUjOWfkUHO/69c4/TF67h4qj8ovCtkDAWrdrI4D5vU9lNw1FmyoifX1MA9u9XTeyfPn2e2Ng4WrRoolFZ9va2PHkSQ7KahF9IqOJavVXLphr1Un0VGjerD8Cxw6o95S+eu0J8XAINm9YrcfkGhgZ06daB9LR0Nq/boXYbWzsbJs0Yw/rVmzl2+AR1G2o2wpKm8ucLfXL4ksq6+HO3yYxLwtpXs++addPCy3py+CKV3muHdVMvoo+ornd4yxfjSnZkp6QTf+EOcWduvfBYZrVccbPsjJauDimhUTw5fKlUh+D1bqr4m34mUPX+/t/z/5IYl4h3k+K1hY29DW+82wVTc1Oio6I5lzeVwPOs8kaTiQxTfRkyf5lPM59iHbs4KjVRtHeImvu6iAt3SItP1jjJWZji3td59/IHyr5X6YtiD79wh9QyjD35cTwp0QlUqOaCqb2V0pymni0V9/P3yvB+XmjgP/YcQvx3SLJUlJm7d+8yY8YMQJFEjImJ4cCBA0RERDBt2jQqV66sUTlBQUHs37+fmjWV3yrPT5YGBATQr1+/Qvd/+PAhx48fx9xc8dbO0KFD8fX15eeffy7VZGlqaip//614MODrq/yQy8/Pjxs3bmBqaqq0fO3atQwbNozffvuN0aNHA/Dxxx9z+fJlrly5wrBhw3B1dVXaJzMzkw8++IDc3FwOHTqklCgODg6mS5cujBs3rqAuomR0XSoCkB2mOgRbbmIS2bFx6ORtUxLGXToDkH6q6GF+ypu5h+IhcMJd9b2dkkKjsPHxQMdIn+zUjDKrR4tFykNxPjl/h6NDfyY57HEhe5SMXiVFr6iMe6ptn5OQRHZMHPqVSt72L6SjTYVvR5NxN4zYpeX7HTbPmycyoZD5ZRJDo7D18UDHUJ/stNJtd5s6iqRCemwSnTZPxq5+FaX1dzYGETRqCTmZZfdQOT/++ELiTwiNokIZxQ9wfNIKWs0fSvd93xG6+yxp0QmYuzvg2rYuIbtOc2Z28Ya3Kg6LomK/F4Wdtwe6hvpklTB2z4BG6JsZcXtb0b32XiU7N8UQfI8Lif1RaCRu3pXRM9QnU4PYrSva0u3Ldzm6eh+3Tpbtg/8Xye/tmR6qOnx4dnwymdHxGLi9ePhBbSMD9OytSf03VO3NZX6CVF3PUj07a1x/HK60LOHQWUKHzyU79ulrR/qV7NG1Mif5wk2cvx1KhXeV3/JPuXyHu4O+JfMFD+CL436E4u+Hq0MFlXXmpsZYmZlwL6LovzHdWvuy/chpVmw7yLU796npWYnMrCyCLlwnISmFmV8MxN7G8oVlhD+O4eTlm9hZW9DMp+ySBuq45A0J/CDkgdr1D0Mf4uVTHQNDA9KLmGevel6y2NmtIpPmT8DM4um1b0pSCjPHfM+BrYeLrJOxiREtA/xIT03n4qnSnc9K11kRb9YD1Xhzk5LIiYtDx1l1mGRNGXdWnLfpp1VfuFNH284Og/r1yY6OJuvu3RIftyQ8Pd0AxbCw6ty9G0r9+t4YGRmqzDX6vF07D7Bjx37eersTR4O2cixv+NoWfk3w8HBlxPBJnD/3tC3r1VPcw8TExLHvwHoaN1ZOUvy1djPDho4ls4yGJfbIi/1uIS+mhdy9T916tTWKfe/uQ+zeeZA33uzI/iMbOX5M0fbNWjTC3d2VsaOmcvG86sPa55mYmvDGmx1ITU3jhJqX9kqLk5vidzo8RP2UEhGh4VTxrqrRdz5fXb961PV72oZZmVlsW7aNZd/+odKDFuCTGZ+SmZ7JH9OXliCC4rn3UPE3vVJF1TnQLcxMsbIw4/7DF4/qYG5qgo62NuGPnpCbm6uSMH2YN2Ry6EPl4eyzsrP56vtFeLhUZFDvri8TRqmonNeztrDenXfuhNKggY9G5/3jx9HY21fAxMRYJWHq7qZ40btKlVfbW/5F3DwUdbp3V/1Ll/dCwqhTtyaGRoakFRG7Oh3faIO5hRnb/9lNfJz6F4O++f5L0tMzmDF5brHL14RJ3jV8SiH37SkhUVjU9UTbSJ+cIu7bTdwdyEpKJeNxvGo5eeUbu6t+pwB8Fn+h9O+487e5OHg+qffVX1O5De6s9O/M+GSuTVhGxMbSGa66orvi3v1hiPrh9R+GhlPdp1qxfvMa+NengX/9gn9nZWax6Y/NLJ7+m9JvXny04vNzcFH9rPKX2TlVKNaxi8M6r41iCxm5JjY0CseXvK+r3rkRBmZGXN9e9H2drqE+Xm/4kpmWwdXNZfsihVURsceVcex7p6zgjblD+XDPd9zYc5aU6ASs3R2o3KYuN3af5kgxh6sWQrwakiwVZSYkJIRZs2apLO/UqRPt27fXuJyBAweqJEqLY/LkyQWJUoAqVarQuHFjgoKCSExMxMzMrETlbtmyhZs3bwLw+PFj9uzZw8OHD+ncuTNvvPGG0rYVKqg+hAPo3bs348aN4/DhwwXJ0qLs3r2b+/fvM3HiRJUetb6+vnTu3JkdO3aQkJCgFLcoHi1TEwBykpLUrs9NSUankHYtim4VT0w/GEB2TAxJq9eWuI6vip6ZEQCZieqHCcrIG5ZH38yY1DJIlobtPsOVn7cRe/UemUmpmLk74DW4E549W9D27/FsbzOhVJO02mZ5bV9IvDnJKeja25ba8Z5l9VEfDKp68KDvF+Xe6zi/3TMKa/ekvHY3Nya1lJOFRraKHvVVevuTFPaY3T2+5cmFu5i7O9Dku4F4dm9GSmQMZ78ru4Syfn78Ca8+foC7W0+QFpNIqwUfU71Py4LlsTcecHPdUTKTij+8s6b0i2r7xKexl+TG0tTRmhZT3yUzNZ1T/7GbREMzYwBSC4k9Le9zNzIz1ihZ+u6soaTEJ7Np5urSq2QJ6OTFlZ2gfijonKQU9Bxe/Lumba74bcwu5LPJzvts8o+VL2bdAZJOXCH15n1yM7IwrOKCw/BeWLRugMfSr7jVbVzBtro2iu++cS1PDCu7cG/kfOL3nUTHzAT7T9/Btm8H3H8dx823xmoQddGS8oZJNzU2UrvexNiQqOi4IssxNNBn6dTP+WbxX2w/eoYzeb1RtbW06N3Rj7rVi35YvPnQCXJyc3mrVROVeT3Lmkne372kRPXnR3KSos1NzU2KfJBnZWsJwMdfDWHfpv388eMKEuISaNqmCaO++4JJ8ycQeus+d66/OCk4ZuYIbOys+W3OH8XqjaqJ/Gu83ORCvg/JL3GNV7kyJu8NJDsmhuS1GszTq6OD5VdfomWgT+KcX1/5W+4WFor7oPgE9WOlJCYoroPNLcyKTJwA9Ok1hGnfjOPzLz6kbt2n9ylrVv/DvueG580fkvfdAT0IDQ2jc8c+nD17Cc/Kbvw4dxq9+7xFeHgkkyep3k+WBnNzRSI/obDYE/NiN9cs9oH9PmHS1NF8/On7ePs87an/99rNHNyv2nNXne/nTsXOvgIzps8nNjZOo31Kwjjv9zy5kO98St7vubG5cZHf+fTUdNbMXUPw7mCi7keiZ6BHtXrVeW/Ce7w9+G2yMrNYMWu50j6turemSfsmfDNoGsmF/F0qTUl5iTwzE2O1602MjYh6ojqk9rOMDA1oUMeLkxeu8te2ffTp+vR5xv5jp/g3L+memKT8N/K3tZu5efc+q3/6Bj3d8n/89vQ7r/53NSHvvLewMC/yvN+z5zDvv9+br74ayYQJ0wuWN2jgQ+fOiqFeLV7hkPJFMc37zuf/rj0v/2+gmblpiZKlPfq9CcC6VZvVrn+rZwBtO7VkSP8RhdbhZemaK87xrEKu1bLyvtt6ZsakF3H/rGtuTMYT1USpovy8csyVv1NRu09zd8EWEq6EkpWUiom7A25DA6jYy5+G67/iWMsxSknalHtRXB27lCeHL5EeFYO+rQUV2talyvhe1Pn5YzJjk3hy8IJGsb9I/nVOYb83KXnfWxMNrnPSU9NZ/uNKju0KIuJ+BPoG+tSo58VHXw6ix5B3yMzMYunMPwq2P3XoNH0/60P3D9/mwOaDBXUwMDSgz6dPh7nX5NglYZB3X5dWyD1tet45YVDC+zozR2vafq24rzv6Q9H3dV5dGmNgZsSVf46RXkidSkt+7IUdpzRib5cXe6Ca2K9vO0FqTCJd53+MT++WBcsf33zApfVHC54nCCH+W8r/ak38z2rTpg0bN24s+Pfjx485cuQI48aNo3379hw4cECj3qX169cvcpsX8fZWHUarYkXFm2Xx8fElTpZu3bqVrVu3Ki174403WLFihdqhebZu3cqff/7JxYsXiYuLU5qDJzJS8/nJzpxR9ES8detWQc/dZz169IicnBzu3LlD3bplN9eNKBkdRwds5sxAS1uHmMnfkBNfug8AS6rOqG4qy67/tpvMMr6A1cS/v+9R+nfctfsED1+Mtq427t2a4dnLj5t/7i+n2pUe/WoeWA3pQ9zyDWRcL5shhp/nM1K13a/9vrvQBOEro634DdXS1uLwkAXEXFU8gIq5eo+DH8yjW9APVH+/Hee/30hORsmHqaunJv4r/4X4gao9/Wg+432urdjP1WV7SXkUh4WHI40m9KLDspEcn7yCq3/sLXH5DUeoxn5xadnHbmBpQsCKMRjZmnNg+GLi7kYUvVMpCxiuOgfdwT92kFrKsfv1b0/15nVYMPBb0ktxKLH/byLnK7/UkHLhJnffn06V9d9i2qgm5q3rk3BQ0YNKK28eNy1dHSJ+WE3MBsV8atnxyYSN/wWj6m6Y1KuGSUMvkk+XX0/d58UmJPHF7N+IiU9i4YQh+FTzICMzk0NnrvDDik0EnrvCXzPHYG6q/kF9Tk4OWw6dREtLi7daaTb8YXF9MFJ1NJV1v28gqZQTFVp5v993rt9l+vCnSa69mw5gbGrMmJkj6PHB28wc80NhRTBk/CDad2tL8MGTrPhpTanWryzpODpgNVNxjRc3dRq58eofMhfQ0sJi/Dj0fXxI2bqNtL37yqReX078QmXZwp//IF6DeXSLw9DQgD9XLKBhQx8+eO8LDh48Rm5uLi1bNmPOD1No396fVi27ERKi6NWVP2+jtrY2A979lEsXFcPRXbp4jT69hnDx8iGGDB3A9G/mkpFRspeSxoz/VGXZ4kXLSSiD2Jf8MZf6Deow5MNRHDl4nFxy8fP35btZE2nTzo9ObXsSGhJWaBkTJ4/gnZ5vcGBfIPN++PWl69RnhOq8k1uXbin15GR8dDxr5z79nqYmp3J6/yluXbzJwn0LeevDt9j46waS4xXHtba35qMpH3FkyxFO7dNsaOL/ijFD3mXAyK/57udlHDlxlqrulbgfHsWh4DNU9ajEzbv30dF++hzgxp17LFmziYHvBFCjStFDsZeWSV+NVFn204LfiS/l+85p3/xAhw4tGTVyKE0a1+PkqXM4OtjTrVtnrl+/RZ06NVTmqS5rn40ZrLLsz8Vryiw5ma+SuzMNfesRFvqA4KOqowrY2dsycfootv+zm4N7VIdALo7Ko99RWRa6ZCdZ/4H7l3tLdin9O/HafS5/vggtXR2cujfHuXdL7i97ev8Se+JfYk88ndoh7cETwv7cR0pIFA3XfUmVsT00TpYOGPmuyrKNv/9T6r95cdFxrPhxZcG/U5NTCd5/gn8v3mDpgSW881E3/l60jqR4xTl3+dQV9m7YR/t32vHHwd8J3hdMVlYWjVs1QkdXh6T4JEwtTMl5ie9K8+Gq93Wn/9hd5slIQwsTevw5BhNbc7aPXEyMBvd1dXq1BODS3y+eJ1pT5Rl7z7zYtxUSe+0efnT89n3OrdzP2T/3kvQoDmtPR1qO60WPpSPZN2UFZ/4s+f28EKJsSLJUvDIVKlTgnXfeITU1lc8++4y5c+eycOFCjfZ7Gflzfj4rf07R7JeYF2jp0qV0796drKwsbt26xaRJk9i2bRvffvstX331ldK2CxYsYNKkSdja2tK6dWucnJwwNDQEYNGiRaSna/4GWWysYqz7devWvXC75ELelheayU1SfH7apqaoO0u0jE3IKeZnrONgj83Pc9G2tCDmyylknLvw8hUtJeqSpXf+DiQzIYXMxKdvoKrztBfaq30z7vbaI7h3a0aFhlVLNVmak/dWsXYh8WqbGBfa6/Rl2H07msywCGIWrir1sgvjo6bdb68LJOOZdtcvrN1N83scl3675yfpkyNiChKl+dKiE3hy/jZOfrWxrOJEzNWSz19aX02y9GZe/M/2nlSnLOO38HCk+cwPuH/gPCemPu2RGHPtPvs+nEePw7NpOK4nN/46QlZKyd5Abqgm9n/XPxd7KX/nDSyM6bpmAtZVK3Lkyz+5uSmomLUuHV3UJEuDNxwmNSGFtLzvtlEhsRvmtXtaEW8CW9hb8fb4fhxff4hrR1TnP33V8nuD6uT1Jnqetqkx2YX0MMqXk/ew6fmeo/l08j6bwnqeKsnNJXrdAUwb1cSkgVdBsvTZOsSreYgev/80JvWqYVyncqkkS/N7lOb3MH1eckpaob1OnzVn+SYu3Ahhw/fjqOqaP0y7Ee+0bUpOTg7Tf1vHyh2H+aRXZ7X7B1+6QcSTWBrXroqzvU2JYinKoFGqydKd63aTlJBc0LvM1Ez9+WGSl+RN1qBt8x9KHt8frLLu2L5gxswcQXXvairr8r0/YgADPuvHmWPn+PKjKeSUQU/L/Gs8LZNCvg8mxb/G07a3x3rePLQtLYibNIWM8xeK3Md87GiMOrQndc9eEn74sVjHK44vJw5XWbZq5Qbi4xMLEqYW5upfHjUroifWs0aP+ZguXdrRs8dH7Nzx9Lps06adJCYlsXnLcsZP+JwhgxWj6eT36Hz4MKIgUZrv8eNozpy+SOs2zalW3ZPLRcwnWZixEz5TWfbXmk0kxCeSkPC056g6ZmZ5sScWHfsXI4fQKaAN/XsPY8+ugwXLt27eTVJiMn//8zujx37Cp8PGq91/9LhPGD5qKIFHgnmv/6elct73VZMsPbB+P8kJyaTkfU9NCvnOG+f9nqe8xPVu3OM4zhw6S+vuralapyrn8+ZHHTZ9GDnZOSyZvLjEZReXaV6P0kQ1c2sCJKekYmas/m/bs6p5urJ2wXR+WbmB0xeuceriNSo52TP5iw9JTErhh7ursXqmJ+XEOYtwcbTn43dVk1tladIk1WTpipXriI9PeOY7r77Hp7nZi3tcP+vhwwiaNuvC5Emj6NChFQ0b+hD2IJypU3/g3r0wVq9exJPHpTNsvqY+HztEZdk/f20jMSGJpLzvfP7v2vNMC0ZZKH5itUe/t9DW1mbD2q1q1389ewI52TlMmzCn2GU/r/IY1fPp4d9HyEpIKUiY6hZyraab993O0qBHW1ZCSkFPVZVy8kee0jAh9WDNIZy6N8eyUTWlZGlhoo9cIvXBE8y93dHS1yVXg5djB6pJlu5Zt5fkZ65zTAq5DjbOu855md+82MexnDx4ivbvtKOadzXOPjM/6uwR33Pz0i069e5Ahx7tSU9L58yRsyz59jeWHvyNrMwsEl/iJZ7mal6CvbwhkPSEFNLz7tcMC2lLA9MS3teZG9N7zQQqVK3Inol/clWD+zprD0dcGlUjJiSS+ydK56XHFhrEblDKsRuaG9MnL/bdhcRu7eFIp+8+4PbB8xz45un9/KNr99k4eB6DD8zGf2xPLq47QmYJ7+eFEGVDkqXilcvvKXrxomYPD9X10vwv0dXVxcvLi1WrVtG0aVN++OEHunTpgo+PDwBZWVnMmTMHR0dHjh49iq3t02HucnNz+emnn4p1vPyesH/99RcdO3YstTiEsqy8uUp1XCqSeeOm0jotM1N0rCzJuFT03EP58hOlOrY2xH41lfTjJ0q1vi9rlVP/Qtflz1WaP3fp80zd7EmJiCE79dVe5KXHKG4odI30S7XczPuK+Zv0XSuScU25h6e2uSk61paknr9aqscEMKjuCYDn+e1q1zuvmQ9AxOdfk3JQ9SF0SfxZ8QXtnjdno3khc9GYudmTHBFDVhm0e3zem5kZ8YUMA5t3Y65j+HJt/5tz0fFbFBK/uZs9yZFlE7+zfy109HWJOH5NZV12eiZRZ29R+a2mWFZ24skl9XNOFeUXl8Jjjy8qdld7kooZu4GlCV3XTKBCbTeOTPyTa6sPFr1TGRnm1rPQdY9CFedehUJit3NzIC4yhowiYrdzd8TQ1IimPVrRtEcrtdssClW89DSyznul3qv1eQXzibo5kXr5jtI6HQsT9GwsSDrz4ocWOanpZEbFoO9iD9raKsOFFsyLWsgceM/LypurVNvI4Gk9QyPIzcpGS1eH7HjVZFX+MMLaL/ndz1fJUfFC3r3Ix9TwrKS0LiEphdjEZHyqFd0b6Oi5q1iYGj+TKH2qUa2qAFy/W3iPsk15v+nd2vgWus3LalaxdaHrwvLmKnV2Vz9PZ0W3ijyOeKLRsIT374Th5VNdbXItv5eFgaGByjpQJEo/HP0e546fZ+zAiWSUwRDn8HSuUl1nZ7JuPneNZ2qKtqUlGZc1nydVx8EBq/lz0ba1IW7K16QHF/E3WksL87FjMA7oTOq+/cTPmAlq5nQsLabGhZ/Dd+6EAuBZ2U3teg8PN8LDI0kp5IWCZ3XoqPitCzyiGn/gkRPk5ORQt+7T4Wlv3lQMxRwfp/4BcX4vOKO8F0xLooJF4Yn5u3mxe3i6ql3v7lGJiPAojWJv18EfoGCe1mcdO6qIvY6P+mllRo/7hHFffs6xwJP07zWUtFIahvGNSl0KXReeN3+1k5o5pgEc3ZyIjowm/SWvcRJiFG1o8MzvvHsNDyxsLFh9UX2v8bELxzJ24Vh+m7qErUvVJ56KyzVvrtL7DyOpWVV5WPT4xCRi4xPxqVFVo7I8KlXkezW9tSfOWQRAzWfm6LxxV/HCX/0uA9SW1f+LyQDMmzKSNs0aanR8TegbFD7ncv5cpflzlz7P09ONhw81+84DhIdHMnTYGJXl+b1bz567pFE5paVKhcJHJQvNm6vU1aOS2vWu7i5ERjwiNaV4o4Foa2vzdq8uZGVlsXGN+nPWq1ZVrG2tOHXjgNr1836bwbzfZvDtV9/z5+IXT9Oz2753oeuS867hjQu5bzd2tyctIoZsDZIzySGRWDWsin4FC5V5S/PLTwnRbIS0jLz7dp1i3LdnxCRi5GyLjqE+WRokS9s4Fz7VV/5cpflzlz6vopsTTyI1u855kfzfPEMj5euc3NxcNv2xmU1/bFZabu9sj7GpMTcv3SL7Jabgmela+H1dTF4bWbmpPyes3OxJjIwhsxi/94YWJvReMwGHWm7s+epPLqzR7L6uTi/F38rS6lUKMOMFsccWEbtlCWPvo0Hs7n6K+/l7werv5x+eu0XNN5ti4+lE5OWS3c+Ll5T7akc+EP9/vNoJcYTgac/Il31jtjR6h5YmQ0NDvvnmG3Jzc5k6dWrB8ujoaBISEmjQoIFSohTg/PnzpKaq3ojkx6buM2rQoAEAp0+rDu8iSk/GBUUy37CR6o2rQd6y9POaJfx1HOyxWTgPnQq2xE6aRtrR8ulNVVJRwYoH6I5+tVTW2dT1xMDShKhnhs95VWzrKpKLSWFPSrXc1NOKm3qjpqo32/nL0s5o/hBVUwkbd6n9LyNU8VA3+WAwCRt3kfUwqtSPrU5kXrs7+au2u20Zt/vjs7fJSk3HzNUOHQM9lfUWlRUP90q77Z8VcVwRv7Oa875CXvwRZRS/tp7iXTZDG/Vv/RtaK16ayc7ILJPjP8xrexc1sdv5eGJoaUJ4MWJ/NlEa+NVyrq747w6bffOE4oa2RgvVIfzdfCpjbGHKrZOqN73PS3gUS9BfB9T+l5aUSnZWdsG/s9LLph2flXRC8YKHuZ+Pyjozv7p52xT9AlDSiSvomBhh0qC6yjrzgnI0e5nExEfxYDrjwaOCZbkZWSSfVZxbhlVdVPYxrKJYlhH2SGVdSTSooZgOIvii6vl8PG9Z/RpFTxmRmZVNcmoamZmqD/Ni85KGenrq31GNS0zm0OnLWJga06ZRHY3rXprOByuuZxr5N1BZV6NudcwtzTh/QrNrnrNBit5j7lVUE1BuVRXLIsJUH65+MHJgXqL0AqPf/bJM5u3Kl3+Np99QNd78a7z8bYqi4+CA9fx56NjaEvf1VNKPFXGN92yi9MBB4r/97pXPU/qso4GKl/fatGmhsq5BQx+srCzUJgDV0ddT/L22tbVWWWdja4W2tjbpzwyne/rUeVJSUnFzd8HAQPUBerVqiuu8e/cfaHT84go6qui93rJ1c5V19erXwdLSguNBmg0Tq1cQu5XKOmsbRezqhhIeM/5Txn35OUFHT9K352CN5kYtDZeDFdexPi1Up2yp6lMVUwtTrpx4+Wvdqj5VAIh68PTa9ei2QPau3aPy353LihcULwZdZO/aPdy7cU9tmSXRoI4XAMfVJO6Cz15W2qYkklNSOXLiHBZmpvjWfzpXb7eOrdT+l5+8belbn24dW1HR4eVG0iqOwMDjALRt66eyrmHDulhZWXL06Mu91KutrU3Pnl3JzMxk06adL1VWaToZpOjp17yl6nD33vVqYWFpzunj54pdbsu2zbB3qMDRg8FERT5Wu82OzXtZt2qzyn9XLymuNYKPnmbdqs3cvH5H7f6aiglSXKPatlS9nrCoVxk9S1NigjXr0RcbXHhZti0V18kxxzUry7Ke4loqNUz95/M8HVMjTCs7kRmXVCrDC188rvib3sBP9f6+et3qmFmacfHEyyf2q/koXtCJVHOdo06btxUvsh3aevilj12Y/B6c7mru6xx9PDG0MOH+Sc3v655NlO6dvJzzKzW7r9PS0aZWt+ZkZ2ZxeaNm83i/rBfF7uTjiVEJYu/zTOznXhC7Tt51v7G1+vt54zK+nxdClJwkS8UrlZOTw5IlSwBo2rTpS5VlZaW4GQ0P16wHw6sQEBCAt7c3hw4d4vhxxY1IhQoVMDIy4uLFi6SkPL3Qi4uLY+zYsWrLyY/t4cOHKus6d+6Ms7MzCxcuJChI9YFMZmYmwUW90S6KlH7mLFkPH2LUrg26VTwLlmsZG2H2/rvkZmWRsnN3wXJtC3N0XV3QtlC+GFJKlE7+hrTAY68shtKSeDeSqODrODSviVPrpwkELV0dfMYphgG6vfqQ0j56ZkaYV3bEyM7ypY5tWqmC2jLMKzvhM14xlOa9LaV7vqeePE9mWDimnVuhX+3p2+FaxkZYD+lLbmYWiZufDh+kbWmOnrsL2pbqL4Q19XjKPLX/pV1Q3KjG/v4Xj6fMI+PG3Zc6jqYS7kYSGXwdx2Y1qfhcu9cbq2j3m2tU293C8+XbPSslnTsbg9AzMaTOF28qrfPo3gyr6i5EnbxB6qO4lzrOi8SHRBJx4jpOzWri8lz8DfKGv/q3jOKPOqPo6VS9bytMHJUfOjs1rYFT0xqkPIoj7qbq34jSEB8SycMT13FuVpNKrZ7Grq2rQ+O82K89F7u+mRGWno4YPxe7gaUJXdcqEqVHJ6/gyvKymZOvtDwKieDmyWtUa1qLmi2fPkTW1tWh6yjFm/zH/lLuFWBoZoS9pxPmFSwLlkXdjWDV+MVq/0uOSyQnO7vg35mvIFmaGHSR9HsRWL3ph1GNp71JtE2McPi8J7mZWcSsf/pmtI6VGQaeFdGxUh6e8skaxW+f05j+aD2T/DNtVgcz/7oknrii1LPUsIqL2qF/TRp6YfdRV3LSMojbpfwb/mSlYr4rxxF90NJ/egwDz4pY92hNdmIKCUeK/zBTnfxhb3ceO8u/IU8TMsmpaSzeuAddHW3ebNm4YHlsQhIhD6MKEqD5fKq5k5Wdw+KNynNsZ2RmsniD4lqhUc0qauuwLfAUmVnZBLRoWJBsetXC7j7gfPBF6jeri2/rp/Hq6OoweOwHinqu2aG0j4mZCZU8XbCxU/6NOrQjkNjoONq/3RaP6k/PNV09XT4c9R4AB7cdVtpn0KiBDBo1kAsnLjFmQNkmSgEyzp1TXOO1bYtu5afJcC0jI0wGDCA3K4vUXU+v8bQsLNCpVAmt56b2yE+UalewJW7qNNKPFnGNp6WF+bixikTpwUPET/+2XBOloOhlduzoSfxbNqV9h5YFy3V1dZk8eRQAfy77S2kfc3Mzqlb1wP65BM+JE4pExIQvvyiYjxQUowR9NWkEoOhhmi85OYW/1m7C1NSEceOVh8vt3edtatSsxvGg04UmH17W3TuhHD92ihZ+TWjb7mniSFdXlwmThgOwcvl6pX3MzE2pXMUDe3vl2E+dVLwkMGbcpyqxj8/rhfh80nnshM8YO+EzgoNO07fnkFeWKAUIDwnnyonLeDfzpn6rpy8N6Ojq0H+MYijLPWuVf8+MzYxx9nTGyk45IVzFuyo6ujoqx3jzw7eo0bAm92/eI+Ta014zy2cuZ8G4BSr/ndyvSEzvWbOHBeMWcPFY6Q1h37huLZwd7dh58Dj/5vUoBkWSc/Hqf9DV0eHN9v4Fy2PjE7h7/yGxz83xmZaeQdZzL2pnZGQy+cfFxCcmMax/dwz0nyb+p44crPY/77xerB/2fpOpIwdT3dOt1GItyq1bIQQGnqBVq2Z07Ph0xAFdXV2mTlX0EF36h3KvX3NzM6pV88TBwU5pua6ubsHUQvm0tLSYNWsS1apVZuEvy4iIeDUveWoi9O59Th0/i2+Lhvi3bVawXFdXlxEThgHw98pNSvuYmpniUdmNCvbKL70/651+bwGwfvWWQrf5/psFTBzxjcp/B3Yretj9veIfJo74huOBLzePb8rdCGKOX8OmeS1s2/gULNfS1aHKeMXIKg9WKV/H6poZYVLZCYPnruEfrD1CTmYWnsPfLhh2F8C0mjNOPVuQHBJJzLGnL9oZudqplAFgUsWJKhN6ARCx+bjSOsuGqj26tQ31qPXjYHSMDYjYXDr3+Q9CHnLxxCXqNvOhUeunL8Pr6OrwwZj3ANi5Rnm+VRMzY1w8XbB+7jqnmk81tb9573zUndqNahF6I5Q715Tv143VzFlfu1Et+n7am8iwSLatVD+yVGmIzRvy1rVpTTyeu6/zy5v/9uJa5fs6AzMjrD0dMXmuPQ0tTOizVpEs3DdlBeeKcV9XuU1dTO0suXvoIslleA//rPzhft2a1sSzkNgvlDD2s0XE/iDvft6nTyvMHJTPIdemNXD1rUHSozie3Cqb+3khRMnJMLyizNy9e5cZM2YU/Ds6OpqjR49y48YNnJ2dGT169EuV36hRI4yMjFi0aBGJiYkFvTZHjBjxUuW+rPHjx9OnTx++++47tm/fjra2NoMGDeLnn3+mefPmdOzYkcTERPbv34+LiwuOjo4qZfj5+bFgwQJGjBjBm2++iYmJCc7OzvTo0QMDAwNWrFjBO++8Q0BAAP7+/nh5Kd6EffDgAcHBwVhbW/9nep5u2Lqb85cUvUxu3Q0FYOP23Zw+r3hzr7WfL238Xi5xXiayc4ib8T02c2dj+8tPpO4/SG5yMob+LdCt6ETC4t/JDnv6YNXknbcxG/QeiUv/JHHp8oLlNgvnoevoQMaVq+hV9kCvsofKoZ7dHsD4jc7o11G8lazr6ZG3LACDuj4ApB09Rlrgq+2demr8MjpsnYL/0uHc23aS1KhYnFrWwaqmK7dWHyLqubdKXTo1oOm8Idz5O5DgEUuU1tWb3AeDvAfwltWd85b1JStZ8ZDo6sJtJNxWDIVp16Q6TeYMIvL4dZJCo8hMTsPM3YGKbXzQ0dfl0o//8OTcy72BqyI7h0eT5+G05FsqrviBpJ2HyUlOwaRNM/RcHIn+6U8y7z29qLXo2xXrj98l5peVxP6iPN9ohemjCv5fp4K1yrLo738jJ075Qcx/SfCEZQRsmULr34cTuv0kKZGxVGxVB+sartxcfYjI59rdtVMDms8dwu11gRx7rt0bTOpT0CMyv90bPNPul3/eRvydiILtz81ch4OvF95fvIV9w2o8uXQXc3cHXNrVJT02iePjlpZl6AAcm7CMrpun0O634dzdfpKUqFicW9bBpoYr/645VND7NJ9bxwa0nDuEm+sCOTJSOf7GXz2N3zov/saTnsZ/YeHT+B+du8Otjceo0r057xycRejuM6Q+jsPCw5FK7eoBEDx5Jbk5ZTdsY+CXy+i2aQqdfhvO7e0nSY6KpVLLOtjWcOXamkOEP/dWunvHBrT5cQj/rg/k4DOxd1wynAq13Ii99RBDS1MaqplX5uLS3QVDKwO4d6iPewfFm99mLhUKlpm5KP7OR5y6yfW/Dpd2yAXWTvyNMf9MZ8ji0ZzbEUzco1hq+nvj7OXGsbUHuBms3HPSp0MjBn7/CcEbDrNi9C8vdWzv9g3xbq94iGPjYlewzMZZ8TncOf0vQX+XYAjj7Bzuj12I58opVNkwg9itgWQnpmDZyReDSg6Ez16llOSs8F4AjiP6EDF3LZFznyZKkoIv82TtXmz7tKfarrkkHDyDrq0lVl2ak52YwoOJvyod1rJLM+yHdiMx6CIZYY/IycjEqJorZn4+kJNL2JeLyAxX7iEeu/UoFp18sQpoRvXd80kIPI+OmTGWnZqibaDHvRHz1Q7RWxK6Ojp8PbQPQ6cv4r3J8+nUrD4mxoYcOHmRh4+i+bR3AG5OTx8Or90dyK/rdzO0R0c+7vl0/tHh/bpy8WYISzbu4fjFf6lbzZ30zCyOX7zOg6hoani4FDrE7qYDiuRRWQ7Bq4nvJ8zj1y0L+O73qRzcfoQnkU9o3KoRVWp4snX1Ds4dv6C0vX+n5kycO46d63bz7YjZBctTklKYNeYHpi/5miXbfubwjkAS45No0LweHtXdOX7gBDvXPU3CdO7ZgQ9GDiQrM4trF/6l77BeKnU7H3yhoPdrqcjOJmH2HKy+n4P1zz+Rtv8AuSkpGPi1QNfJicTffif7wTPXeN3exvT990ha9idJy/4sWG49fx46+dd4np7oeXqqHOrZ7U3fG4hx507kpKSQ/eABpgNU51dLO3qMrNu3VZaXpeFffMX+gxtZ+9ev/LNxJxERUbRr50/tOl4sW/YXgYHKvcze6NqexUu+Z9XKDQwd8nT4zdmzFtI5oC39+nenbt1aHDkSTG5uLn5+vtSqXZ3Q0DDm/qj8G/H1lDk0b9GEseM+xde3AefOXcazshudO7chJiaOzz/7skxjHzPya3bu/Ys/Vy9ky6ZdREY+onWbFtSqXZ2Vy9cR9FyCM6BLOxYsmslfq//hs48nFCyf+/0iOnZqTa++b1PHpybHAk+QmwvNWjSmZq1q3Lv3gAVzfyvYvnfftxkz/lMyMzM5d+4Sn3w+SKVuQcdOcfzYyyVOXuSXib8w+585TFwykWM7jhIdFUN9//q413Bnz9o9Bb1P8/l28GX4jyM4sH4/80bNK1j+/pfv4+zpzJWTl3kS/gR9Q32q16uOZ+3KJMYl8uPwspuPV1O6OjpMHTGYIV/OYODIqXRq2RRTEyP2HzvNw8hHfPZeT9ycn96Tr92yl0WrNjKsf3c+HvB0fshrt+4yYupcmtSrjYOdDcnJKQSeukDEoyd079Savm91KI/wiu2zzyZw5Mhm1q/7jQ0bthMREUX79i2pU6cGS5eu4cgR5YTWm292ZOnvc1mxYh0ffvR0PlR7+wpcOH+A/fsDCQ0NQ09fj/bt/KlevQo7du7nq69mqhy7a9cOdH1D8Tm5uVUqWObqqrg2Djp+mmXLXjwM7cuYMmYGf+9cxi9/fs/OLft4FPmYFq2b4lWrKn+v3MTJoDNK27cPaMWsBV/zz1/bGPfZ1yrl2VSwpmW75jx+9ISDewLLrN7FcXXcUppsn0a9ZaOI2HqC9MhYbFt7Y17TlbBVBwp6n+az79yI2j8N4+FfR7j8xaKC5Sl3I7j9/QaqTuhNs0Ozidx+Eh1jAxzfboa2ri5XRy0hN/vpCz/WTbyo+cNHxARdIyU0iqykVEw8HKjQth7a+rrc/n4D8WeV/7412T6NxH/DSLgUQnpULPq25ti0qI2Rsy0JV0K5+Z3yyzovY/6En/hp8zym/jaFI9sDiY6KpmHLBnjW8GTHmp1cOK58ndG8YzPGzh3DnnV7mT3y+4Llgyd+SCVPFy6euMTj8McYGBpQo74XVWpXISEugZlfzH7+0ExZPAkDQ33uXg8hOSkFj+puNGzVkMS4RCYP+prU5OLNmVlce75axrsbp9Bt8XD+3XGSpKhYPPzrYFfDlQtrD3H/ufu6qh0aEPDDEC6vD2TH6Kf3dd0WD8e+phtPbj/EyNKU5sNV7+tO/7GbdDW9gb3zhuC9WIb3cOrs/moZA56JPTEvdvsXxN7lhyFcUhO7Q17shhrEHn7+Dlf+OUatbs35aP8sbu45Q9LjOGw8HKncVnE/v+/rsr2fF0KUjCRLRZkJCQlh1qxZBf82MDCgUqVKfPLJJ4wcORIbG5uXKt/Kyorly5czc+ZM/vjjj4LhbMs7WdqpUyfq1q3LsWPHOHLkCP7+/kyZMgUrKyvWrFnD0qVLqVChAt26dWPChAn4+qo+HGvXrh3Tpk1j+fLlzJ8/n8zMTJo1a0aPHoqedPXq1ePYsWP89NNP7Nu3jxMnTmBgYICjoyMBAQF07979VYddqPOXrrJl1/7nll3j/CXFRbqTo/1/M1kKZJy7wJOhn2P24XsYtW4JerpkhYQS+9syUvdqNtyIrqNimCX9WjXRr6V+rqLnk6X6dWpjHKA8H62Bd23wViRQsyMjX3myNP5WOLsCpuAzrgdOrb3RMzYgMTSK018t58ay4g2pWSmgEaYuym/ku3ZpVPD/d9cdLUiWxlwOJXRzMNbeHtj6eKBrbEB6bBLhhy5y8899RBzRfN7Y4kg7fZGH747C+pN3Mengh5aeLhl37hHz83KSdhwquoA85m+pzp3y7LLYX1b9p5Ol8bfC2d5lCvXG9aBiK0W7J4RGceKr5fz7Z/Ha3U1Nu7sFPG332+uOKiVL02OT2NH1a3xGdKNSp/pUaFCFjLgk7vwTxIUf/iHpftn0NHlW3K1wtnSZQoNxPXBp5Y1uXvzHJy3najHjdw9oVJD4y+fxTPw31yvHf3j4YiJP3aDKOy1w69gAXSN90mKTuL/vHJd+3UHUmVsvF1wRYm+Fs+GNKTQe24NKeW0ffy+Ko5OWc3m55rGbOSsSnFZVKtJwpOpNJcC/6wOVkqW2NVyp3kN5eDjbmq7Y1nw6rGdZJksjbz9k1ptf0nV0b2q29MHAxJDHoZH8PeUPjqzYU3QBL8G5hhu+77RUWuZSww2XGm4F/y5RshRFovNW9wk4juyDZUAztPX1SL15n4jv1xC7WfO5g8LG/0Lq9VBs+3WgwntdyElJI/7AaSKeS7gCJB2/jGFlF4xqeWDauBZaBnpkPYknbtsxHv2+lZSL6s/j0E+/J/nMv9j0bott3w7kZmSSfPZfon5eT9LJ0p0zulGtqiz/Zji/rNvJ3uDzZGZl4eniyKe9OxPQQrM55Kq7O/PXrDEs3bSPk5dvsnb3UXR1tHFxqMDHPTsxsGsbDPRVe41evnWP22ER1KrsSlVX9XMHviqht+7xUZePGTxuEE1aNcLI2IiHoQ+Z+9UCNv65uVhlHd0TxKfdhzPwi/40a9cUQyMDHoQ8ZOH0xfy9ZL3SNBMOzorrJF09XfoOVT+f8NIfKN1kKZBx/gIxn36G6fvvY9iqFVp513hxS/8gbZ9mv3E6GlzjPZss1XFQbK9tbKw2UQqQHRH5ypOl//57m5Z+bzHl69G0b++PiakJd++EMnrk1yxevELjch4+jKBZ0y6MGfMJ7dr788GgPuTmwv37D/lp/u98P2chMTFxSvvExMTRplU3Jnz5BW90bU/jJvWIjY3nr7Wb+e7beYSGFj7Xb2m4eeMO7Vv3YOLkEbRp54eJiTEhd+8xYcw3LP1ttcblhD+MpI3f2wwfNYQ27fwY8H5vcnNzeRAWzi8L/mDeD4uJjY0r2N6lkmLePD09PT75TDVRCjB7xoIyTZaG3QpjVNeRvDt2APVb1sfQ2IiIexEsnvwrO5bvKLqAPIc3HaJpp6ZUr++FeTvFKCuPHzxiy9ItbFr8D9GR0WUVQrE08qnJih+/ZuGKDewNPKH4rXd15tOBPejSRnUoZnUc7Wxp4O3FuSv/Eh0Xj6GBATUquzFmSH/atWhcdAH/Edf/vUWz5l2YNnUcHTq0wtTUmDt3Qhk+YhKLFv2pcTnx8Qls27YX36YN6Ny5LZmZmVy9eoMhQ8fw559/katmLmbvOjUZMED5t97buybe3k9/Q8syWXr7Zgjd2w9g5MRP8GvTDBMTI+6FhDFtwmxWLV1X7PK69eqCnp4um/7a/p+ZHir55kOCO35F1Qm9qNDaGx0TQ1JCo7j25TLu/7G36AKecXfeZlLDHuP2UWcqDWxHTmYWcadvcmv2OhIuKPeejL8cQsSm41h4e2BR1xMdYwMyY5N4fPAC9//YS/QR1WFuQxZtx7J+FWxb1UHPwpScjEySbj3k/h97uLd0NzlppTf6yr1b9/mky2d8MO59GrVqmHedE86CSQvZ8qfm8yMf+OcALTq3oGaDmljkDbEa9eARG3//h3WLN/AkQnWamKA9x+nQsx1t3m6NvqE+jyMes3nZFtb+/BexT+JKK8RCRd8KZ/mbU/Af0wOPlt7oGxsQey+KfVOWc7YY93UWefd1tpUr0lzNC7AAlzcEqiRLTe0s8WjpTWJULHcOXShxHCWRH7vfc7HvfYnYW2gY+7aRiwk7dYPa77SgaocG6BnpkxqbxK195zj52w4elvH9vBCiZLTi4uLkNQYhXiPGmf+NG9by8Lir+ocRr4uDoRXLuwrlxte67BNr/1VHY1/dPEj/NZla5V2D8vU6x39ZR3VuuNfF4JyyHcL0v6zG9o/LuwrlqnWnWUVv9D9qo2f5DmdbniqfKb25Hf8/MtJTne/0ddHEQv3w3q+DjUenlXcVyo1p1a7lXYVy5WpuX95VKDcLtF/f7/wcvZjyrkK5aadjV/RG/8Ne56TFx5cWlncV/mcZxZXyCHX/D6Raqo6CI1TJnKVCCCGEEEIIIYQQQgghhBBCiNeSJEuFEEIIIYQQQgghhBBCCCGEEK8lmbNUvPYuXbrEjh1Fz8tSqVIl+vXr9wpqJIQQQgghhBBCCCGEEEIIIV4FSZaK197ly5eZNavoOZ6aNWsmyVIhhBBCCCGEEEIIIYQQQoj/IZIsFa+9fv36SRJUCCGEEEIIIYQQQgghhPhflptT3jUQ/1EyZ6kQQgghhBBCCCGEEEIIIYQQ4rUkyVIhhBBCCCGEEEIIIYQQQgghxGtJkqVCCCGEEEIIIYQQQgghhBBCiNeSzFkqhBBCCCGEEEIIIYQQQggh/rflyJylQj3pWSqEEEIIIYQQQgghhBBCCCGEeC1JslQIIYQQQgghhBBCCCGEEEII8VqSZKkQQgghhBBCCCGEEEIIIYQQ4rUkyVIhhBBCCCGEEEIIIYQQQgghxGtJt7wrIIQQQgghhBBCCCGEEEIIIURZys3NKe8qiP8o6VkqhBBCCCGEEEIIIYQQQgghhHgtSbJUCCGEEEIIIYQQQgghhBBCCPFakmSpEEIIIYQQQgghhBBCCCGEEOK1JMlSIYQQQgghhBBCCCGEEEIIIcRrSbe8KyCEEEIIIYQQQgghhBBCCCFEmcrJKe8aiP8o6VkqhBBCCCGEEEIIIYQQQgghhHgtSbJUCCGEEEIIIYQQQgghhBBCCPFa0oqLi8st70oIIV6d5E5vlXcVyk2FrUvLuwrl6myd0eVdhXKTk6tV3lUoN9par++f+eyc1/udMF3t13domYgcw/KuQrmpbRtd3lUoN6a26eVdhXK155ZzeVeh3DQ0jinvKpSbQ2nW5V2FcpVd3hUoR2av7595WtlHlncVys3uRw7lXYVy5ZD1+p74LnrJ5V2FchOWaVLeVSg3FrmZ5V0FUU7q3vy9vKvwP8vw0dXyrsIrl2ZXs7yr8P/C6/0UUQghhBBCCCGEEEIIIYQQQgjx2tIt7woIIYQQQgghhBBCCCGEEEIIUaZyX99RCsSLSc9SIYQQQgghhBBCCCGEEEIIIcRrSZKlQgghhBBCCCGEEEIIIYQQQojXkiRLhRBCCCGEEEIIIYQQQgghhBCvJZmzVAghhBBCCCGEEEIIIYQQQvxvy8ku7xqI/yjpWSqEEEIIIYQQQgghhBBCCCGEeC1JslQIIYQQQgghhBBCCCGEEEII8VqSZKkQQgghhBBCCCGEEEIIIYQQ4rUkyVIhhBBCCCGEEEIIIYQQQgghxGtJt7wrIIQQQgghhBBCCCGEEEIIIUSZys0p7xqI/yjpWSqEEEIIIYQQQgghhBBCCCGEeC1JslQIIYQQQgghhBBCCCGEEEII8VqSZKkQQgghhBBCCCGEEEIIIYQQ4rUkyVIhhBBCCCGEEEIIIYQQQgghxGtJt7wrIIQQQgghhBBCCCGEEEIIIUSZyskp7xqI/yjpWSqEEEIIIYQQQgghhBBCCCGEeC1JsvQ/bMaMGVhaWnL06NHyrooQQgghhBBCCCGEEEIIIYQQ/3MkWfqce/fuYWlpqfKfk5MTTZs2ZebMmSQlJZV3Nf+n5CeFNf1vxowZ5VrfYcOGqdTJ2dkZf39/5s+fT3p6+ksfIyAgAEtLy5evrBBCCCGEEEIIIYQQQgghhCiUzFlaCHd3d3r27AlAbm4u0dHR7Nu3j5kzZ3Lw4EF27dqFjo5OmdZh8ODBdO/eHWdn5zI9Tnlr3ry5yrJjx44RFBRE586dqV27dpHbl4d3330XJycncnJyiIyMZMeOHUyZMoXAwEA2btxY3tUrVXpe1TAb9B76tWqCni5ZIaEk/72R1H0HNNpfv04tDP1boF/XB11He7QMjciKjCTtaBBJK1aTm5Ssso9Rh7boe9dBr1pV9Dzd0dLXJ3b6TFJ37int8MrMtj0HOXfxClf/vc2tuyFkZmYx/cuRvBXQrryrpsLEuzLOo3thVr8aWvq6pN4II+L37URvKkbPdi0t7N/riF2/dhi5O5KdkkZC0BXCZq0hLSRCaVM9B2tsujTFsk09jCpXRK+CJVlxSSSe/peIXzaTdP6WctG6Oli1b4hVuwaY1quKfkVbyMkl9WYYj9cfJmrl3hLPOWDq7YnLmN6Y1a+Klr4uKTfCiPhtO082HStW7A7vdcS+fzsM3R3ISUkjPugq92eqxg5g290P88ZemNbxwLi6K9oGetz64mcerzuktni7fm2xbt8Q4+ou6NlakJuVTXrYY2L2nCbit+1kxZXsJZ7/ersDGNd0w+aNZpjU8cCktgd6NhYkHL/CtXcma1Q9Ux9PXMb0wvyZ9g1fsqP47ft+Bxyea997M9aQFhL50sd1Gd2TSqN7qi0nJy2DYLe+SsuMa7jiNDgA0zqe6DtYo2NsQHpkDMmX7vJw4RaSLt4pMqT8tjd9pu0jX6LtDZ9r+/QXtL3hM22fdPpfwn/ZTLKatm8c/k+RVTjf4CMywqM1r/NzTNwdqDGhJ7bNaqBrbEhSSCShqw4Ssmwf5OYWqyznt5viObgTZtUqkpORTczZW/w7ez1xF0MK3d79/XZY1HQFLUi8+ZCQZfu4/3egyrbGrnZU6tECi9puWNZxx8jRmpSwx+xt+EWJ4n6eQa2qWH38LobeXmjp6ZFx5x7xKzeRtFP9b9LzdKwtMOvWEYMaVTCoUQU9ZwcA7tTqoHEdLN/vgc2oDwF40PcL0i/9W/xASki3WjVM338fvZo10dLVJSs0lJQNG0g7oNl1jl7t2hg0b46+jw86Dg5oGRmRHRlJ+rFjJK9ZQ+5zL1pqmZpi+v776Favjo6jI9qmpuTEx5MdFkbK5s2kB6qeA6+Cmbs9dcf1xKGpF7rGhiSGRHJz9SFuLN+v8fdBx1CfagPbYFPbHevabph7OKClrc3GxsNJfvDkhfva+3pR46OO2NavjL6ZMWnRCURfDOHij/8Qe+1+ieMyrF2FCp/3x6hudbT09Ei/dY+Y5VtI2HZY80K0tLDqF4Blr07ouzmRk5JGyolLPPpxOZn3wgvf/p326Hs4k5udQ9q1O8Qs/YekgyfV19O7GrZDe2JUrwbapsZkPnxEwo4jRP+6jtz0jBLF/rIs3OxpPLYnFZt6oWdiSHxIJFdXH+LKCs3PCZsalfDs3AjnFrUwr1QBAzNjkiJjCTtyibMLtpAcGVvGUbyYhZs9vmN74pwXY1xejJeKEaNtXoyVnovx3pFLnFETo6GlKZ6dG+LWti42VZ0xdbAiIzmNRxfvcmHpbu4fuVwWoaowc7en3rieOOZ95xPyvvP/FvM7Xz3vO2/zzHd+Q+PhJBXxnXfI+85XeOY7/+RiCBde8jtfGP0a1bAcOgD9OjXQ0tMl8849Etb8Q8rugxrtr21lielbndD3qoKBVxV0KzoCcK9eW7Xbm7zRHtupY19YZuqpczwa+uJtyoK5uz2NxvbE6Znv9vXVh7hajLbXNdSnxoA22NZxx7aWG5Z5bb+6yYvbvvJbvtQc2A6bGpVAC2JvhnN1+T5uri/dEdVM3B3weu4a714Jr/EqPneNF1vENZ5tsxpU/rgL5tVd0Lc2Iy0qlthzt7n18zYSnju3HTs3xLlbU8xruGJQwRwtbW1SHjzh8ZHL3P5lO2ka/kYae1fGcWQfTOpVR0tfl7Sb93m0dBuxm4txTaGlRYUBnbDt1wEDd0eyk9NIOn6Z8NmrSA9Vvad9nv3Qt6k48T0A/u06hpTzN5XW1wvbUmQZlxsNIjPixb8dL/L/pd1devlRb/7QQo+9u/Yw0h/HF6u+AEbuDrhP6INls1romBiSGhJBxMr9PFy2p9jx23VrjvPgAEyqOZOTkUXCmZuEzv6bxIt3Vba1aV8fq5bemNV2x7SWGzrGhoTOWUfo9+vVlu3QqyXVf/qk0GMfr/URGY/jilXf8ohd18qUCl2aYNOuPibVXTBwsCY7KZWEC3d4sGQHsYcvqpRt6GqPQw8/TOt4YFbHAwNHa9LuP+JEw8I/DyHEqyPJ0kJ4eHgwYcIEpWXp6em0a9eOU6dOERQUhJ+fX5nWwcbGBhsbmzI9xn9BixYtaNGihdKyGTNmEBQUREBAAP369Sunmr3YgAEDaNiwYcG/p06dSrNmzThw4ACBgYFlfn68Kvp1vbGZO5vczCxSDxwkNykZQ/8WWE39Ch1HB5JWrC6yDKtvp6JtYUHGpcuk7NpbUK5Z/z4YtfTjyZBPyYmNU9rHbPAgdB0dyI6NIzs6Bl1Hh7IIr0wtWLKc8MhHWFmaU8HGmvDIR+VdJbXMfWtSfc1kcjOzeLLlGNmJKVh3akyVhSMwcLYjfIFmyX/3WUOw79+elBv3iVy2Ez1bS2y6NsPC34erXSeQeutBwbYOH3Sm4qfdSAuJID7wIplP4jF0d8K6YyOsOzbi1sdzidl2vGB7AzcHqv4+lqzEFBKCLhO79zQ6ZsZYtWuA+4zBWLSqy833it/r3Ny3JjXWTiqIPSshBZvOTaj6ywgMXOx4+FPRyRoAj9lDcOjfjpQbYUT+sQu9ChbYdm2Gpb83l7t+SerNB0rbVxrXB0MXOzKj48l4FIuhi90Ly6/wjj+6FiYknLxOZlQsWgZ6mNWrisvIHtj1bMmlzuPJLObNxP+Hdgew7tiYip93Jyc9k7S74ejZWGgeY9Oa1Fz7FbmZWTzeHER2Ygo2nRtTbdFwDF3seKBh+3rOHozDu4r2jfhjF/oVLLHt2hRLf28uvTFRpX1Letyovw+RHvZYaVluVrbKdmY+lbFqU4/EMzeJD75KTko6hq72WLWrj02XJtz6bAGPNxb+wMnsmbaPzmt7q06NqVyCtrcrpO2vqWl7p2faPiuv7a06NsKqYyNuq2n7Bz/8rfa4hm4O2Hb3J/Vm2EslSs2qVsRv29foGBnwcOsJUiNjsG/tg/d372HhVYkLY37XuKyqn79JjS97kfLgMaErDqBjbIjzW7602Po1wX1m8uT4daXta33dj8pDA0iLiiVsYxC5WdnYt/Gh3vyhmFV35urUNUrb2zapTvXR3cnJyibx1kMM7SxLHPfzDBvWwWnxt+RmZpG06wg5ScmYtGmG/ezx6Fa0J+63v4osQ8/TFZvhH5Cbk0PmvYfkpKShbWyocR30PFyw+nQAOSmpaBsbvUw4xabn44PV7NnkZmWRdvAgucnJGLRogcWkSWg7OJCyuujrHIupiuuczMuXSd27F3Jz0ffxwaRvXwz8/Yn55BNy4+IKtte2sMCwc2cyr10j/dgxchMS0LayQt/XF8tp00jZto3EH34ow6jVxFDFiU5bpqBjZMC9bSdJiYyhYitvGn87ECsvF06M+0OjcgxtzWkwWXHtnhT2mIz4ZAyszIrcr/bnXak7ricpETGE7T5LemwShrbm2DWsimV1lxInTowb1cZl2XRyMzJJ2BFITmIyZh2aUvHHsehVtCP613UaleMw7VOsenci/dY9YlduQ8fGEvMAP0ya1yW01ygybocpbV/xpwmYd2xOxr1w4tbvRUtfD7O2TXBZPIXIqb8Qu2q70vZm7ZtScd54cnNySNwTRNbjWIzr16DCp30xaeLN/YETyM3IKtFnUFJWVZzotmkKukYG3Nl+kqTIGFxbeeM3fSA2Xi4cGa/ZOeE/4wPsfTx4dPEut7eeIDsjC/u6ntQa0BbPgEZs6v4NcXeKfghfFqyqONEjL8Zb20+SnBejf16MhzSMsVVejFEX73LrmRjrDGhLlYBGbOz+DbHPxFi5SyNazfiApIgYHgRdJSkyFlNHazw7N8S1lTfHpq/h/OKdZRU2oPjOB+R950Of+c43yfvOB2v4nTeyNafhM9/59PhkDDX4ztf5vCv1xvUkOSKG+8985+0bVsXqJb7zhTGo7439whnkZmaRvOcwOUlJGLduQYXvviTWyZ6EP9YWWYaehytWnw0iNyeHrPsPyUlNRduo8L9ZGTfuELd4hdp1xm1aoF/ZnbTgMyWOqaQsqzjx1mbFeX8377x3aeVN87zzPrAYv/e+eW2fqGHbN5nUF+8hnUmOiuPWpuPkZGVRqZUPreYOwbqaMyemF90OmjCrWpEWz1zjpUXGYNfahzrfvYe5VyUuFuMar8pz13i6xoZUfMuX5lsV13jRz13juQ9qT51v3yMjLpmInafIiE7ExMMBpzca49SlMSf6zebx0SsF2zt2aoB5DVfiLtwh7VEcABY1XfH4sAMuPf049ubXJN54+MI6mjapReVVX5ObmUXs1qNkJyZj2dEX9wWj0He2I+rnDRrFWmnGMGz7dSD1xn0eL9uBrq0lVm80x8zPh5tvjyftVlih+xpWdsZxVF+yk1PRMVH/vYj4UX37Grg5Yt2tJak3w14qUfr/qd3zRew6Q/zVeyrLs5LTih2/cVVn6m2fjraRAY+3Hic9IgbrNnWpMmMQJjVcuTl6scZlVfribTy+7Eta2GPCl+9Dx8QQu7eaUXfbdC71nk7c8WtK27sMfQPLZjXJSkghPTIWYw9HjY7zZNcpkq6EqizPLmb85RW73Ru+VJ0zmPTwaGKPXSE9MgYDRxsqBDTGpk1d7ny9grBF25TKt2zihduYnuRmZZN86+H/sXfe4VEVXwN+sy29957Qe++9KoigIB0L+NkbqBRRFOsPURR7QWwooCgqoAIiEHrvvYUUSO/JZpNs+/7Ykmx2N9k0ojLv8+RR5s6dO2dn7p0zc+acQVGP8zpBDdDXztlC8N/HKS8vr2bbK/7jJCYm0rFjR4YOHWrTO/CFF17g448/5uuvv2bs2LHm/FOmTOHTTz+1yu/j40Pfvn35448/zGlpaWksXbqULVu2kJKSgouLC2FhYfTu3ZuFCxfi5eUFGAyGixcvZsOGDWZjYsXnzZs3j5deeokdO3agVqvp3r07r7/+upUnJkBmZibvvvsumzZt4vr163h4eNC3b1/mz59PmzZtLPJeuXKFd955h927d5Oeno67uzsRERH079+fN954o8Zy1AaT7B9//LGFsXTDhg389ttvHD16lLS0NORyOW3btuWRRx7hjjvusCjjySef5LvvvuO1117jySeftLj26KOPsnr1ahYtWsSjjz5ao7qZ7t2yZYuFsRRg9uzZLF++3OqZly9fZsWKFcTFxZGcnExxcTERERGMHj2a2bNn4+HhYc5rL/xu5T52+vRp3n33Xfbs2UNOTg7BwcGMHDmS+fPn4+fnZ7f+ypF3Oi6sVELQ6hVIAwPJfPhxNBcvA+Dk5krAso+RRUWSMXU62mvVKO93T6Z441/osnMs0r1nz8J93B0o1/5G/jvvW1xTdOuC9tp1tGnpeNwzBa9HH6qzZ2ng+i9rfW9t2HfoGNGRYYSFBLP8uzW899nXjepZeqTDbOtEqYROOz9EEerP6THzKT5t2CUpcXeh3YY3cWkaxslBM216R1bEq0872vz8KgX7z3Bu8ivmBT2vfu1p/cNCCg+c4+xdL5rz+47siSa7gMKDlpMMzx6tab3mZbRFJRzt8n/mcuQhfvjd0p3Mn7ajU5V7V0hcnWmz9jU8OjXj4kNvk/P7Ppv10+mdbMreedcHOIf6c2r08ygryN7h90W4NA3j+MBZDsnebu0r5O8/y9lJ5bJ792tPmx9fouDAOc6Ms/SC9O7fgZKrqZReyyT8ibFEv3B3lZ6lTs5y9KVqq/TIuZOJfHoC1z9ZR+JrthdjJE42hvl/SbsDuLaIxMlZjupcIjJfT7qe+Moxz1KphI47P8Q51J+Tt79gbl+puwvt//gfrk3DODZgll3PUBPefdsa2nffWc5MetWifduueZGCA+c4PXahxXO77H6/Rs81eZaeGreQgr1nqpYL+/3BtWUEHTctRluk4lD7B5BJbEwAjL+LItSfM5Xavm2Ftq/sGVoZrz7taG1s+/OV2r6Vse3POdj2rYxtf6xS29sj+vUHCLn/NhJf/pq0ZRts5knVVW+o6/friwT0bs2+aW+RvvU4YPBi771qHkED2rH7rtfJ2nO26kIw7GAfuvMtlIkZ7Bj5IppClUG2luEM3PgaJel5bO03G73W0B4+HWMZtPkNiq6msWPki6jzDNEVpG7O9Fu7AN/OTdkxaiG5R8q9bd2ignAO8CL/bCK6EjWjE76hNDPfpmdp+4AaGJClEqI2fIk0OIDr02ZRdt7glezk5krEyveQx0SQfMeDqJNseM5VLMbfB3lMBKXnrqAvVhG5fjmKJpGOeZZKJISvfA/0etSJ1/AcPazWnqUeATU8CkEqxX+FQc/JeewxNJeNeo6rK36ffII0MpLs++5De71qPcdtyhRKNm9Gl2Op53jOmoXbnXdS/OuvFL5fQc+RSMDJCbSWmyFMz5XFxpI1fTrahIQaibP5Uu2j0dzy8wuE9G7N1nve5vo2wy54J5mUYd/PIbR/OzZPeIP0SguDtpC5ORPYtTnZp65Slqdk6PdzCR/coUrP0ojhXRjyzTMkbTzMric+Rlti+X1zkkrM7489urvlWCdKJTTdvAxZSAAJE5+h9KzBG0Di7kr0mndwjo3gyshHbHuGVsCtZweiv3+T4kOnSZr+vPk75da7I1HfvEHx4TMkTZtnzu85oi8RH75gSJ/+gtkrVOrrRcwv7yML9CX+1odQXzdsonNyVtBs57dIPdxImPgsJWcum8sKfulR/O4ZTcbbX5O9zLZ3xvYS+3p/XbjjpxcI79Wa3+99m6Tthj4hkUkZtWIOkf3b8dvEN0jZV32faHffcJLiTlCQaLlpsPOjt9P7+ckkbj3OH9OX1Lqe1luKHGecUcb1975NYgUZxxhl/GXiG1x3QMYO9w0nwYaMXR69nb7PTyZh63E2VJAxok8bZC4KErafsPB28WkSysT1LyNzdebbPrNQpudV+VzPOqzzjTC+81sqvfPDv59DWP92bJrwBmm1eOeHG9/5qjxLI4d3Yeg3z5C48TA7a/nODw6uWn+zQCoh7JevkQUFkjr9KdQXyue0Id98gDw6kpTx/4cmuepvvcTPB3lMJGXnL6MvVhG29ivksVF2PUvtIpMRsflHJB7uXBs5GV1OXo1u35RRt03Eo39+gbBerfnz3rdJ3lbe70d+N4eI/u3YMPENUhxs++Cuzck6dZXSPCW3fT+XyEEd7HqWBnSI5a4/XyM/IZ1fb3+JUqP+I3N1ZvRPzxPUqSm/jXmZ9KOXre6tSIim+o7ft4KOl1FJxwsc0I49NdDxhux8i2IbOt4Ao463rYKO5ySTMvKswSizbdBcSlLKx6aQEd3o+c0zZO4+w97x5etqEmc5Oht6fdSUQXRe+hDXNxzg8IMGHSJSbh2RC6mENnGfoAjx58Kdc1GdMen2rrRctxiXJuGcHfJEtZ6hHr3b02LN6xQeOMPlqS+ZxzrPvh1otuoVig6e5dKEF2zfLJHQct1i0ENJ/HX87xps07PUHhGvPkjQjNu59uqXZHyx3maeZLV7teX8m9rd5Fl6dOZnJNuIKlMRb711/7BFp19fwadPG05O/R85W4+Z69Zh9fP4DujA8XEvk7en+rmma2wI3XctpSQxgyMj5qMtLAbArWUEXTctoiw9j4N9Z1p8p717tqIsIw/V1TSC7uxDm8+fdsiz9PxTH5P2Y5xD8v0TZffp1w6Ji8LwzArjuWvTMLpu/B8SV2f2d3uMsvRyD3GX6CAUAd4UnUlEV1LGgMSVlGXk2fQs7XzRcQO/oGa4JB9s7CrccEoiezR2Ff4ViDNLa0BZWRm7d+/GycnJpkHSEYqLi7n11ltZtmwZsbGxPPTQQ0yePJmoqChWrVpFbq5jITaSkpIYOnQoWVlZ3H333QwaNIgdO3YwevRoMjIsJ2lXr15l0KBBfPbZZzRp0oSHHnqI4cOHs3XrVoYPH87hw+W7GVNTUxkyZAg//fQT7du359FHH+Wuu+4iICCAZcuW1bscNeXVV1/l3Llz9OrVy2wgvXTpEvfddx+ff265U+jNN9+kefPmvPbaaxw/ftyc/ssvv7B69WqGDRvGI4/YD3tRG/TGwbFyiOYNGzbw3XffERMTw5QpU5gxYwa+vr689957jB07FrW6XPmZN28ekZGR5v83/Y0aNcqc588//2To0KFs2rSJfv368eijj9K2bVu++OILhg8fTl4F74W64Ny1C7KIcFRbtpoNpQD6YhWFX3+Hk0yG26iR1ZZT9P0PVoZSgMKvDcYdReeOVtfKDh9Fm5Zeh9o3Pr27dyYsJLixq1El3v3a4xIbStZvu8xGEwCdsoTr7/2ERC4jcNKQassJmmZYJEhevNrC2FGw+xT5ccfx6t0Wlwq7C3M3HrAymgAUHjxHwd7TyP08cWsVbU5Xp+WQvmKzhaEUQKcqJXWZYULl1butg1Ib8O7XHtfYUDJ/3WU2aIFB9uSlBtmDJg+utpxgO7Ln7z5FXtxxvCvJDpC/6ySl1yw9CKvClmEMIHuDwTjsEluzRZN/S7sDqC4mU3wq3qaHZXUyGtp3t0X7apUlXFv6s7F9q5fR1L5JNtv3hFX7+tTTc6vCXn9QXbiG6tJ1FIE+SD3dbOapr7YPNP4u1xqw7W3h5CwnYGx/dKVqsn7eUW1+e7g3CSGgd2syd58xG0rB4Ml7bpHBozV6WvXvP0DU5IFI5DIuvr/OvJgCUHjhOsk/7cYjNoSAfuXfp9AR3QC48vmfZkMpgLa4lAvv/QZA7H1DLZ5RnJRB7tHL6EocWyxxFNeenZBHhVH053azoRQM43zO56twksvwHFu9wVObnUfJkdPoi1XV5q2Mz/9NxLllLBkvvlvt4nh9o+jcGVl4OCV//202lALoVSqKVqzASSbDdWT1ek7x6tVWhlIA5QqjntOpk+UFnc7KUGp6bumhQwDIwsNrIEnd8GwSQkjv1qTuOWM2moDhfTi22LDI1WKqY++DpriU1F2nKcuzsaBrhy7PT6KsUMWepz+3MpoAte4X7r07oogOo2BDnNlQCqBTqsj6+Aec5DJ87qp+A5vPpBEAZCxdYfG9K953AuWuo7j3aI8ipry9PIf1BiDrsx8twudqcwvI+eY3JM4KvCs817VrG2R+3hT+vd/CUAqQudTQh3ym3FYDyeuOd2wI4b1ac23PGbOhFECn0XLgLUOfaONgnzj97RYrIyLA8c//QF1cQlivVvVT6RriY5Qxec8Zs6EUDDLuM8rY1kEZT9qR8ZgdGa/tPUvCtuNWYQHz4lO5tOEAUoWMkK7NayiR43hV8c4fvQHvfFfjO7+7nt95e7h074w8Mhzlpm1mQykYxrr85StxksvwuKP6sU6Xk0fp0VO1Gusq4jakH1Jfb1S79tfYUFpXvGNDCOvVmut7zpgNpWDo94eM/b5VDdr++q7TZqNndcTe2hWAk8s2WtyjUZVy9ANDeNbW9wy1eW9NqKjjZdxgHU/h64Hcy42Cc8kWBjOA9K3H0Ot0OAdYOhXYMpQCpGwwhGx3j6l6PcGzbwdcYkLJWbfTbCgFw1iX9v4anOQy/CdV/7sGTDWMS6lvf28x1hXuOUnBjmN49mqHc2yYzXuDHxuHa+tYEmd/UOOjcZyc5fiNHYiuVE3O2rga3VuRf1u71zeuTULx6dOG3N2nzcZCMMgfv8jg0Rt6t2MbO0KmDEYil5H43lqzsRCg+MI10tbsxDU2BJ9+7SzuyT9wHlU1m5AbisaUPW/3aXL+Pmo1nquupJCxbi8ShQzv7i0trpUkZlBw5BK6ksY5YkEgEFSNCMNrh/j4eBYtMoR01Ov15OTksHXrVlJTU3n11Vdp1qxZrcrdsWMHiYmJPPbYY/zvf/+zuFZYWIizs7ND5ezZs4eXX36ZWbNmmdNef/11lixZwsqVK3n66afN6Y888gjp6en88ssvDB5crhzMmTOHwYMH89RTT7F3ryH03fr168nPz+fNN9+0MiRmZ5d7KtSXHDXlp59+IiYmxiKtqKiIW265hTfeeIN77rkHNzfDArG7uzvLly9n+PDhPPDAA+zYsYOcnByefvppAgMD+eSTT3BysuFtVkuysrLMHsS9evWyuDZp0iQef/xxFAqFRfrixYtZtGgRv/76q/mM3Pnz57N7926Sk5OtQkED5OTk8MgjjxAQEMCmTZvMhlWAn3/+mQceeIA33niDt99+u84yKTp3AqDk4CGra6XGNOfOHSms7QM0RiW8hkYQQf3h1dug6OXvOG51Lc+Y5ogR0qt3O7RKFYWHrD2B8uKO4zOkC1692lISX32YNb3a0B/0NhaSq8zvwC7jinj3MciVt8P6HAlTmlev6mX37tMWrVJFwUHbsvsO6YJXb8dkrym+w7oAUHy+ZqHK/gvt7kjdDPWwbl/T2SHevdtYXatMeftesC5n+3F8h3TGu0L7epn6VS2e69WzNZ6dm6HX6lBdvk7ezpM1CrvoEh2Ma7MwSq9loi0sRmZjS5xnFW2fX09tn29se88GaHu/23oh8/Uke8NeNDkF1ea3R0AfQxtkxJ20upZ77ApleUoCerd2sKzWdsvK2H6S2PuGGRZvjGfQOQcaQkkrk6w3TBQnGRbbA/rWbPNHbXHtbtispNp7xOqaKc2lW+02CDqColk0fo9OI/fz1aivWIcga2hMRszSChsHTZQZjZbyjtYbuhzF1Kcd/q4pFCi6dDGEeKyhV2ldCDH29dQd1uHhso5doTRPSXADGbR8Wkfi0yKcxD8OolGWEDa4A76to9CqSkk/cKFOoTjdenQAQLn7qNU1U5pbj+r7t1uP9uiUKlRHrL1RinYfwWNgN9x6tKMsweCVJg3wBUB9zXrTnzrZsJDo3qsjWR8YQjzLAnwAKLtmvcioK1SizStEERGMPCoEddKNWYgMN/aJ5J3WfSLj+BVK8pR1NnLq9aDX6tHX8sz5ulKVjOlGGcMbQUadcX7UkJtHTO98SiO8877Gdz7B+M6HG995TT288/Zw6WYc62yEvDWFwXXu0qHen2sPjzsMGzCKftt4w55pIsyos1yz9W4b276hNjC4GvWfwmTrjQWFxmMowvtWr5tXh0nHy6xCx/NvIB2vNDOf0uwCvFpH4hLia3HeaPCQTjhJJGTtrt67DSB4WCcACs/bD30L5bp94c7jVtcKdhoMRx4921ldq4xH7/ZolSqKbOj2BTuO4T24Kx692lJ61TIag0vLKEJnTSbtwzWUXKy6rrbwGdkbmY8nub/vqRfd/t/W7t5to1E8fBtOMgnKhHQy407VKgSvj3HuYOuMzMKjl1HnFeHjwNwXwKePqSwbv2XcccKn34JPn7bk7rC+XlM82sUQ4XM7TjIJqoR0cuNO1DgE7z9V9vpe3xAIBDcGYSy1w9WrV1m8eLFV+siRI7nlllvqXL6rjbMtPD2rP9vDRHR0NE899ZRF2j333MOSJUs4erR8QeDEiRMcOHCAe+65x8JQCtCsWTPuvfdePv74Y86ePWsRjtdW/Wydn1pXOWpKZUMpgIeHB1OnTmXBggUcPXqUfv36ma917NiRF198kRdffJE5c+Zw9epV8vPzWbNmDUFBVZ8RWB0rVqzg77//Rq/Xk5qayu+//05ubi4PPvggXbp0scgbFmZ7B95DDz3EokWLiIuLMxtLq2P16tUUFBTw9ttvWxhKAcaPH8+HH37IL7/8Ui/GUlmkYZe81kZIIn1hEdrcPKSRtfd8cLvdsEu+9OCNP6tFYMAl1uD5Zcugoc1Xos7ON+exh8TVGUWIH8XnEm3uJDWFcq3sXWkLRXgA3v07UJaeS/E5xxZLAo1eeraMP1Vhlt1GuFGT7K7V1Nkku9Ke7Mbf1bWa39BRAicOxiUyEKmHK+7tm+Ddtx1Fp+JJ+dx2KFJ7/BfavTpM9VdV0b7V1U3iVk37mmUs9+w19ZnaPDd63mSLf5el5XDxqY/I32l7MubeNga/kT1wkklxjgjE71ajx+K8ZTbzw7+/7QMnG3bGZ676u9q8VeFhbDOlnR3QyoQ0fDs1ReqqQKuqetevR5MQ1EUqSjPzra4VGX8Ljwp9pDTbsMXIPSrQKr9blEE3cQv3d+jZdUUeZdBPyhKtx3ldQRHanDwUUQ3k4SiVEPjGbMrik8n90vb5tA2NNMIQtlZ77ZrVNX1REbq8PGQRtQ9ta/JKNRleK+Pk4YHb+PHg5ITE1xfnnj2RBgdT9M031Yb+rU+8jNEJCuy8D4UJ6QR0aoLURYG2nnfBB3SIBaA0t4gRv71EYCVvuvi1e9j77DJ06povNClijP07wTrMrq6gCE1OvjmPPZxcnZEH+1NyIcHm905tLLuiZ6k2x/AtkEcEU3bFcuFYHmn4rRWx1vkVEdZRIiQebkh9PI3PiLhhxlJvY5/It9MnChLTCerYBJmLAk0t+0TTUT1QeLpy2eg9daPxMcqYZ0fG/MR0gusoYzOjjJcclFHu7kLT23qgKSkj5YD1Jq36ojHfef8K7/zI314iqNI7f2XtHvbU8p23h2lOayvMrs44p5U31FhXCWloEC49OqNJz0S11/bY0JBU927nJ6QT1Klu/d4eJUb9xzPSeh3GM9KgE3mE+df52e5GnauoHnQ89yYhaOzoeEqjjufexPLbfer5b+ny0aMM3vYmqRsPU5pdgEeTEIKHdyHlj4Oce9NOWNIR3fBuF43UVYFnywiCBnVAmZjB+berPm/U2TiOlVy1HutMur2zI7p9sB+q8wk2xzqTgdSlsmepVEL0uzMpuZxM2sfWx5g5gv8kg8df1g9banW/iX9ruzd9yDKCiTpfycnnv+Ha2j1V1rEypvWGYjsbVVVX0/Dq3AyJq8IqWpetsjRFKsoy86yuFZvXN+oWDtxExEOjLP6tyVdyaf6XpK/d5XAZ/0TZpe4uBI7uhVZVRt7+6sOaCxqBRtqsJ/jnI4yldqh8ZmlmZiY7duxg3rx53HLLLWzdurVW3qV9+vQhODiYd999l1OnTnHLLbfQq1cv2rZtWyMvx3bt2iGRWLqMhBvDdeXnlw/ophC7GRkZZk/Zily6dMn83zZt2nDrrbfyyiuvMHv2bLZv387QoUPp3bu3laz1JUdNyczMZOnSpfz9998kJyejUlmGwElLs1aMnnjiCbZv386qVasAePjhh+vF4P3dd99ZpT366KM2f2e9Xs/333/PqlWrOHfuHAUFBegqfJht1dsepjY9fPgw8fHxVtdLS0vJzs4mOzvbpoG7Jjh5GM6F0BUV2byuL1YiDbRe7HUEWfOmeNx/L9qcHIpWrq51HQV1Q+pl8MTWVAgxUhFtoQpFaNX9qPoyDOlSz6rPGXGSSWn2wUwkLgqS5nzqkPISNG04vkO7kr/rJHnbrD1HqkJmrLe2oO6ya+3IrilSWeSrK0GTBuHdp3xncG7ccS4/8T7afMdDn1Wsz7+13R1BWk37agpVOFcjo8yz+j5SMR9gDn9bk+cqT1/l4pMfUrDvDGWZ+TiH+hNwZ18inhpH62/ncXLU8xSftfa6c28XQ9Ts8o02ZRm5XHryI5ve0maZqumz9dHva9L2TY1tn+xA2ztHBuHVtx2l1zLJ32lfRkeQG9tJXWA7lJ6mQttWt6Ai93SjNMt6MaVyOSYyth2n5cw7aPrgSK79she1sa9IXRW0eGqMOZ8jz64rEmMb6ey0pU5ZjCw4oEGe7fvgFJxbNOHa1JmNFmHCyd0gv15p+xuqU9ZBz2nWDI/77kObk4Pyhx9sP9/DA4/p083/1qvVFH76KcU/3ljjsdzTsPlRbacfqI1jmcLLDVU9L567BBg8jZpNHkhRciabJ7xB9vF4vGJD6PG/+2hyV1+K03I4+r+a/yam/q0ttNO+RcXIQqru31LzO2K7DG1RsfFZ5e940Y7DeI8eRMDDEynedwJ9mSHEotTHE7/77jDk9/Iw5y8+eg5toRLPYb1wbtPEImRw4NP3lNfFq/rz2uoLhbFPlNnpE2WF5X2iNkYNj1A/+r9yD2pVKQeXVG0IaChuhIwDjDLud1DGwYtm4B7kw/4lP1OSZ3v+VR/Iq5O9Ad95V+M739z4zm+a8AZZxne+1//uo6nxnT9Si3feHhLznLaKb0EDjXWV8RgzAieplKL1mxtlodbc7+3oqRW/9/VtLE3afoLOT46h/QO3cvm3veY6yFwUdH6iXP+p67NNOp6mgXU8tbEceaWjL66v20dZTiFdPnncIuxrwYVrJP+40zw/rEzoyK5ETRpo/nfu8SscfvhDim1EIqmISS+3N07pioqRVzfWGccXu3MeY50llWQNeWICbq1jOD9mTq10OUVkEJ592lN6LcOmZ2xN+Le1e3FiBifmfUVG3ElK0nNxDvAmeFgnWs+bSJcPH6Ust4iMbY7Pd6qd4xWVy19WjfwyLzfUduQ3z3/ruL6hSkzn4twvyIk7QVl6LvIAL/yHdSH2uSm0+ugJ1LmF5Gw77lBZ/0TZW7z9EIogH66++QOa3IYbzwUCQf0jjKUOEhgYyPjx41GpVDz55JMsXbqUjz/+uMbleHt789dff7Fo0SI2bdrEX3/9BRgMnU8//TQPPPCAQ+V4eVnHu5fJDM2preDibzo7dPPmzWzevNlueUrjIlFMTAx//fUXixcv5u+//+a3334DoHnz5rzwwgvceeed9SpHTcjNzWXw4MFcu3aNXr16MXDgQLy9vZFKpZw6dYo///yT0tJSq/ucnJwYNWoU27ZtA+DBBx+sl/ps2bKF7t27U1ZWxunTp3n22Wf59NNPad26Nffee69F3rlz5/LFF18QERHByJEjCQkJMYfkXbx4sc1628PUpl988UWV+ZRKZZ2NpQ2FNDQE/7cX4SSRkvPSa+jyax9uRfAfwcmJJu8+jlfvtqR//xdZa6s/i9BnaFdi3niA0uQMLj/5/g2oZONz5q6FAMj8PPHs3JzoF++lw19LOHf3GwYvv38btWj3/yI5myw9C0oS0rj23lrUmfk0e+cRIp8ez4UH37G6L+PHODJ+jMPJWY5rbChhj46mzarnSXh9JSmfrr9R1a8dFdo+w8G2D5w8FCeJhMwft1mdC2OLVrPvskq7smyj2TjZWGQfuEDST7uImtCfITvfJm3zEfQaLcFDO+Ekk6DOVyL3dm+00JQ3AkXLJvg+PIW8b3+m7Nzl6m/4lyEJCcFn0SKQSsl/9VX0+bYXXXRpaaQPGgQSCZKgIFyGDMHj//4Pedu25L/yis1zTWtLx2fGWaWdXb6p0d8HJIZNlk4SJ3Y+/CE5ZwxjWc6ZROLuf48797xDyxnDOb5kLboahCVvTAp+j8PnruG49+5Ikz8+oWjnEcP5v8N6ocnKM2Sq0Lb64hLS//cFYYtmEbPmXQo37UaTmYtrl9a4tGtO6ZUknJtG1XtY1u5PW/eJE19usmtEqS+cfdwZtWIOrgFebJ31OXkNcEyBiR42ZDx+g2QcvWIObgFebHFQxt7zJtJybF8St5/g8Ifr6lyHTnbe+YaWvVoqvPNxld75bfe/x7g979BqxnCO/YveeYdxcsJjzK3odTqU6zY12GO62mj7U/+Atk87eIGLP++ixfj+TNy2mMQtR9FptEQO7ohEJqU0X4mztzs6B751Le3oeJrG7t8YzrvssPh+Er7ZQvyXf1GSkYtH0zDavDCJnitmc+qFb4n/0npt7tjMzzk283Nknq54t4+h9XMTGfTXGxy8fylZe6zDwDc2rq1jCHlqAumf/4bqtPUmfkfwnzQMJ4mEnDVbHdLt/0vtnr3/PNn7y0Meq65lkfDN3yivptPnx/m0mjveylgaM3uC1XOvLfvjHyF/Tcnff478Ch6XpdeySPnmL1RX0+i45kVi5k6yMJb+m2SPfX4KwXf1J3vrMRLf/7WxqyMQCGqIMJbWkK5dDYfSnzhhGLRM3p1aG4sZ+XYWRqKjo/nss8/QarWcOXOG7du38/nnnzN79mx8fHwYP358vdXXFBL3rbfe4qGHHnLonnbt2vHdd9+hVqs5fvw4W7Zs4fPPP2fGjBmEhISYz+O8kXKAwZPz2rVrLFiwgNmzZ1tcW7p0KX/++afN+65evcrLL7+Mr68veXl5PPnkk/zxxx9Wnrm1RaFQ0KVLF3766Se6devGc889x7Bhw8yhdzMzM1m+fDlt27Zly5Yt5jNVAdLT022Ge64KU5vu3bvXInRyQ6A37r6VeHhga7nOyc0dnR1vDHtIQ4Lx/2gpEh9vcp5fSNnR43WvqKDWmHaPyjzdsGWyl3q62t2hZ6sMW5g97ezsdgVosuRRAscPIvPnOK7O+7zaensP7ESLL+agzsrn7ISFqDNyq72nMibF2p7XZ01kl9qRXebhapGvvtDkFJK79SjKc4l02fMRTZc8wqlR1mcc2+Pf2u41QVtN+8o8Xe16xZowXa+qj1TMBxW8KuvwXBMZa+Jo8uYDeHVvWWU+fama4vNJXJ75MXJ/L2IWTCNv+zHKLlob0DXV9Nn66PeOtH3skkcJGD+ILEfb3smJgEmD0Wu1ZP6wtfr82DaWJv24A3VBsdmDTu5lfZwAGNoJsLv7vyLqwmK7O4xlNvoIwNGnPiPveDzRUwcRNWkA2hI1GXEnOfPaKobseAudWoM6r2bja20weSFU9hQwIXF3s+t1WheC3piNOjmVnI+/r/eya4LJo9TkYVoZibu7Xa9Te0iCg/F77z0k3t7kLVyI+vjx6m/S6dClpVG8ahVotXg++ihlo0ahWl9/mx46Pmu9eH55zU7j+2DbS8KE3MPkeVr9+1BTTMba4tQcs9HEREl2AVnHLhM2oD3ezcPIPVOzMO2m/i31dEdt47rEw82uJ44Jrfkdsd1HpB4mj54K74lWR/IDL+L/0ES8Rg/CZ/JIdIVKCrfsJXv5LzT7eznaSuey5f/8F5qMHPwfvAuPob1wkkooOX2ZpHvn4//QBJybRpnD9dYX3W0YVM7/tJOyguJyr0o7faLcK7NmfcLZ240xq+bj1yKcHc9/w8VfaxZmsKb0tCHjuRsg452r5uPfIpztz3/DBQdk7DFrLN2eGEPy7jP88dB76HXVGw2qo5Odd76swjtvV/Yb8M4rq3nnfZqHkVPDd94eOvOc1s633sPNrtdpfeLSqyuy0GBUB46iSWm4kNrdbPT7C2sq9Xs7eovpe1/Tfu8o259eRubJq7SaPJAWE/qjLVGTvOMkB974gQnb3kSr1lDmQMQcezqepoKOJ6snHU9u77eyEZXBo2koHd/6P9K2HOX0wnIdp+BMIgdnLGXo7iW0fn4Siavj0Bbb3jCvKVSRvfcc+6e+xdA9S+jy4aNs6TELvR3PTZNebm+ckni4VamTG8owjpf25jzGflFxrIteOpOyxDRSl9YySpiTE/4ThqLXasn60bHjNf7L7W4ic8cpiq9l4dMhFolCZrFpJGaO9dFdaT/GoSkorn6O5+G4/JqC4urnvw1kpMzdcZKSa1l4dmyCk0KG3ij/v0X26GfHEz1zHLm7TnHm/iUi1KtA8C9EGEtriMmrzxRC1dvbEEYmJcX6fICTJ6s+8FkqldKhQwc6dOhA9+7due2229i4cWO9Ghm7dTOcX3bo0CGHjaUm5HI53bt3p3v37jRp0oRHHnmEzZs3m42lN1IOMBg9wXBubGX27dtn8x6NRsODDz6IUqnk119/ZePGjXz22We88847zJkzp17rFxAQwLx585g/fz6LFy/m/fcNnm4JCQno9XoGDRpkYSitqt5SqRQwGOFN/2+iW7dubNiwgUOHDjW4sdR0ros0Mhz1hYsW15w8PZD6+lB28rTD5ZkMpdIAf3IXvELp3v31Wl9Bzal4tqDylOWOUKm3O3J/bwoPnbd1qxmdqpSytByco4JAIrFSCKs6IxEnJ5q88xhBk4eS9etOrsz6qNpdpd6DOtPyy7mocwo5O/4lSpPSqxPTJmbZY0NRnrQte8FBx2R3sSd7FedX1gdlKdkUX7qGRyfHzuAw8W9s95piktG1Lu1bXE37mmUsX/BSxdf9uSb0ag3aIhUSV2eH8gPkxZ3Ab1hXvHq2JsuGsbRi2xc3UtvH1qLtvQd3xjkswGAEvp5VbX6A30Km2r1WZGwzdztnzrjHhKBKzal2QcNUln/3FjgHeludbeRh/C2K4istiur1xH+52cqzwC0yALmHK3knrtpdFKtP1EnG8xajwyk7a+nhKfHyQOrng+rYmXp/rnOrpgA0Pfa7zesRqww6VOpTL1O8zbauVB+YziqVRkSguVhJz/HwQOLjQ9mpUw6XJwkJwW/pUiT+/uS//DJldvS8qigzHreg6NSpXo2lK8LvtnvNdG6hl533wTMmmOLUHDQqxyOhOEqB8TtRlm8nHKhpAcxFUeOyy8zniYZRcsa6f8v8vCk+UrW3jl5Vijo9G0VEsM3vndx8LqrlWYj6Mg1ZH60i66NVFuluPdoDoDp9yepZyp2HUe48bJXu3DwavVZrJUNd+STSfp8wnWfobadPeEUHU5RWsz7h7OPOmFXzCWwfw44XvuHsym01q3At+LAKGU1nlfrYkdG7ljLeuWo+Qe1jiHvhG844IGOPWWPp+exdXNt7lt9nvIO2xJZpv+Z8U8d3XtlA73x+A77z9jDNaWWR4ZSds3z3JMY5bclxx+e0tcXjDsM6RtGvtjd51xefR9T+3faOCUZZw35fI/R6Tn/1F6e/+ssi2SMiAIWHK5knr6JzQP9ZV4WOpzTqXB71oOMp49Pws6PjuRt1PGUFHS9wUHskChlZe63HFl2pmpxDF4kY1xfP5mHknbha5bM1RSpyj1wm9LbuuMcGU3TJes0RoDSh/DxR1akrFtdMun3RoarPTNSpSilLz0ERaXusc461PhfVrW0TADpfsX1Waav1bwNw5YH/kb/Z+txmr0FdUIQFkB93FHWKY7r9zdDuAGU5hbhFBCBxUVgYS+OCrb0rTZjWG9ya2D6f1jU2hNLUHHQOyK+6mop395YoAn2szu50M69vNNyGD3VOAS4RAUhdFGiM8v8bZI9+djyxcyeRu+c0p+55E109hzIXCAQ3hvpxrbtJ0Ol0LFu2DDCc2QmGcLjNmjVj//79FudHFhYW8uqrr1qVcfbsWZKSrHdIZmYaziFwcXGp1zp37dqVbt268fPPP/PLL79YXdfpdOzevdv876NHj5rrUlX9brQcAJGRkQDs329pYPvpp5/MYYArs2jRIg4fPsxTTz3FwIEDeeWVV2jTpg2LFy/m0KFDNu+pCzNmzCA0NJSVK1eSkJBgUe+DBw9anFN6/fp1Xn75ZZvl+Pr6mvNUZtq0aXh6evLaa69x7py10ltcXFxvspUdN3hQu/TobnXN2ZhWesyxcxSkIcH4f/we0sAAcl98lZJdDbuTXOAYBfsMi+DeAztZXfMxppnyVFnO/jNI3V3x7N7KupxBncx5LKhoMFu3m8tPflDtzjvvQZ1p+dU8NPlKzk14idKE2ivpBfsMkxmfgR2t62xMs6qzDfL3nUXq7opXjypkd+A3rC2KYF/Q62sUnu/f1u61wVR/n0HW7etrTMvfV31Iq/L2tfbu9B3cyZinXMb6ei6AS2wIcl9PSpIzHMoPoAjxA0Cvsf2bFlbR9t711PbexrYvtNH2JkNp9rrdXKlB2wdNGQpA5irHdp5Xh2kxI2hQB6trvp2bovBxJ2tf1QtLJrKN+WyVFTTYkOZoWRHj+gJwbV3DGQgrojpk2Njn2qer1TVTWslhx42FjlKwdqPNv7IEg/FSuW0fBWs3orleu80wjlJmjBTjbNxcWBFFd4Oeoz7hmJ4jCQkxeJQGBJD/yiuU7qmdniMxHqGgr8cQvNWRZuyfoQPbWV0L6NwUZx930vc7tsmjpmQeuYxGVYpHdBASZ7nVde9mhgVaZbJjC6kVKT5o6Lvu/bpYXTOlmfJUWc6hU0jcXXHtar1J0aNfV2M5jhlavMYYzjEr+N2xsPOuXdqgiAxBuesIuqIbF2ruurFPRA6w7hNBnZri4uNOSg36REVD6c4F33JmRf18y+tCVTIGG2W8XkMZTYbSHQu+5ZQDMvZ4epzBULrvHBvuW1LvZ0Taw/TOhzXiO+8ZHYS0ine+qBbvvD1KjhjHut7W33oXY1rp0ao3utcVibcXboN6o80roHh7482DU/Ya2j7C1rttbPuavNv1RfOxhvW1K+vrvpnapOMFVqHjZTuol2XVUMeTyA3+KM7+1sdmASiM6dpSx0JMu4QY1oXs6fVQrm97Duhkdc1rQGcAig5UP0YV7T+N1N0VDxu6vddAYzkVdPus1Vts/pXEG9aw8v46QNbqLZTZmcf4Tx4GQPbqLdXWzRH+K+0u83DFo1kYZXnKGnlv5u0xtI2vjTmoZ5dmyH08yHNwDmrK52vrtzTO8/L2Nsz6htTDFbdm4ajzihyW/58ge8zsCcTOnUTenjOcmrbI4U3sgsZDr9fedH8CxxDGUjvEx8ezaNEi89/s2bPp3bs369atIyIiwiIM7OOPP45Go2H48OE8++yzPP300/Tu3ZuQEOsdTXFxcXTq1ImRI0cyc+ZMXnnlFWbMmMHDDz+Mq6trvZ2nWZHly5cTERHB/fffz/Dhw5kzZw4LFixg+vTptG/fnrvuKg9lsWbNGtq0acPYsWN59tlnefnll5k8eTIvv/wy/v7+3H333Y0mx6RJk/Dy8mLu3LlMnz6dF198kXHjxvHwww8zevRoq/y7d+9m6dKldOrUiRdeeAEAZ2dnvvzyS2QyGQ8++CAFBfV7VqaLiwuzZs1Co9Hw1ltvARASEsKYMWM4dOgQgwYN4sUXX+Thhx+mb9++dOhgPQADDBgwAIDp06ezaNEili5daj5zNiAggOXLl6NUKunXrx+TJk1iwYIFzJkzh0mTJtGyZUvefPPNepGn9PARNNev4zp8KLLmTc3pTm6ueM64B71GQ/Gf5eetSLy9kEVHIvG2VBItDKUvvUbJzt0I/hnk7z5JSUIaAXf2x61tjDld4u5C+KwJ6NQaMteU74qX+Xni0iwcmZ+nRTkZ3xsmOZHzpuAkLw9a4NWvPd6DOlGw74yll5nxvMKgyUPJXr+Hy0+8VyND6dkJL5k95GpL3i6D7IFjrWWPfNoge8aP283pMj9PXG3Inm5Hdu9+7fEZ1In8yrLXEJmvB64tIm1ei3x2IoogX/L3nDGHqHGEf1O715b83SdRJaQROLYf7hVklLq7EPH0eDvtG2a3faNstm9Hq/bN23WqRs+Vurvg1jraqv5Sb3eavfsYAFm/WS6qeXZvCVJrFc69bQwh9w5Hp9aQt9O2gceRts9yoO0zjb9LxA1oe5mfFz7Du6HOzif3r/rZDKSMTyNr3zkC+7UleGin8mrKpLR+zhDmKXHldot7ZJ6GxQvnIB+L9MQfdqBTa2gx8w5ziC8Az5bhRE7oR9HVNLJ2W06qTSG6K+LfsyUtnrqD4uRMEr69MYYE1YFjqJNT8LhtMIqWTczpTm6u+D08Fb1aQ+Fv5RvSJD5eyGMjkfjYXgxylMyF79n8KzluWKDIXf4DmQvfo+xC7c7AcpSyo0fRXL+Oy7BhyJo1M6c7ubrice+96DUaVJvK9Rwnb2+kUVE4GSPLmLAwlL76KqW7q9ZzZM2a2Qz96+TpiYdRhy47eLAuotWIwvg00vadI7RvW8KHlC80OcmkdJpriBRzcZXl+yD3dMWraSiuld6HmqIpLiV+7R7k7i50mHmHxbUmd/XFt1Uk6QcuoMrIq3HZyn3HKUtKxWv0IJxbl/dvibsrAY9PRq/WkP9L+bsm9fVC0SQCqa9l/877wdAHgp6+Fyp879x6d8S9fxeUB09ZeZZKbLzjniP64jN+OKoTFyj8a2+1+WVBfoT+7yn0ag2ZS7+rgeR1J/9qGtf3nyOib1uiBpf3CYlMSs85hj5xtlKfUHi64tM0FLdKfcLZx50xqw2G0l0vreD0t/WzMF5X8owyRvZtS3QlGXsZZTxjQ0ZfOzKOXW00lL60gpMOyNjzmXH0fGYc1w+cv6GGUoCCKt75LlW889719M5faaB33h4lB4+iTk7BfcQQ5C0s57TeD0xDr9ZQtL480oPExwtZTN3Huoq4jxqGk0KB8s+/QV0/3sO1If9qGin7zxHety2RQyz7fXdjvz/v4LtdG+Q2vnUhPVrS+YkxFCZncvY7x45aqIqKOl5QJR2vVQ11vKQa6ng5Bw1RKqLvHoJLqJ9FWQF92xDQtw0lGXkUXjRsDpMoZPh2aYYtoiYPxLdLM4ri01BW4cVXuPsEpYmp+N0xANc2seZ0ibsrITMnoldryK6g20t9PXFuGo7U11K3z1pp0PdC59xtodt79u2A18DOFO4/TWkFz9KkuR/Z/FMeMRjb0z76maS5H6E6a+1JKfPzwntYd9TZ+eRvqR9959/U7gB+3VtYySBxkdPpnQeQuTlzvYYbJ1XxqeTtPYtvv3b4De1sIX/sc1MASP3ecn4h9XTDrVkYikryp63ejk6tIXrWXRahbd1aRhAycQCqq2nk7a6bN76tY2YkLgpavvsIUjdnMn7ba+Mu2zS27DFzJhIzZyJ5+85y8m5hKBUI/u2IMLx2uHr1qsVZks7OzkRFRfH444/zzDPP4G/c9Q0Gb0K1Ws1nn33GihUrCA4OZurUqcyZM4fAwECLcocOHUpSUhJ79+5lw4YNKJVKQkNDGTduHDNnzqRly6rPJasNMTEx7Nq1i48++og///yT77//HqlUSnBwMH369GHMmDHmvOPHj6e0tJQDBw5w9OhRysrKCAsL44EHHuDJJ58kPDy80eQIDw/njz/+YOHChcTFxaHVaunQoQO//vor165dY8OGDea8eXl5PPLII7i6urJ8+XLk8vJdq61bt+a1115jzpw5zJ492+wtXF9Mnz6d999/nx9//JFnnnmGZs2a8cknnxAVFcX69etZtmwZERERPP7448yaNcuqjwDcd999JCUlsXbtWt555x00Gg1Tpkzh1ltvBeDWW29l586dfPDBB8TFxbF9+3bc3NwICwtj6tSpTJo0qX6E0erIW7QE/6VvEfDJB6j+3oZeqcRlYH9k4WEUfL4cbXK5wuc+fiye/zedwi+/ofDLb83p/h+/hyw0hLLTZ5A3a4K8WROrR1XMD+A2+jYUHQyhymRNmxjTRuHcuRMAJbt2U7Lzn+2d+vP6TRw7aVCiL8UnALD2900cOmbYuTxkQG+GDujTWNUzoNURP/sTWq16kba/vkHWb7vQFqnwG9kTl+gQkt5caWHwCJlxGxHPTuLaOz9y7Z0fzekFe0+TvnILwdOG0/6vJeRtPYI8wAf/MX3RFqq4+pzlmYQRz0wkaNIQtEUqVPEpRMyyDquSs+kAxWcSAHBpFk7Lr+YhcVFQsOkAAXf2t8pfmpxB5prtVulVyX752U9ps3oB7X97nczfdqMtLMb/tl64RAeT+OYqC9lDZ4wkcvYkkpf8SPI7a2zK3nHLEnL/PoI80JsAo+zxz1l/Y4KmDsWrR2sA3FpHARA8bSjefdoaZT9IzibDxFERFkCnv9+h8OhFVBevUZaZh9zPE8+ebXBrFk5Zei7xz3/huNxG2f8N7Q6Gtg9/fCyAORytS7Nwmi59AgB1biFJr35rVQ5aHVdM7bvuNTJ/3Y22SIX/bT0N7buoUvveP5Ko2RNJWrKG5CXl7Zu/5wxp3/9NyN3D6PT32+T8fQRFoA8BY/qgLVRxZd4XdXquzM+TztvfofD4ZYrPJaHOykcR4ofvkM7I/b3IjTtByueWoUqbLHoAub8XhYcuUHo9CyepBNdm4fgM7ABOTlxd+C2lyZnIbG2J0+q4OvsTWq56kTa/vkG2se19jW2fXKntgyu0/fVKbZ+xcgtB04bTzkbbJ1Rq+/BnJhJobPuS+BTCbbR9bqW2NxEwYRAShZz0n3agVzu+KaA6Tsz7igEbXqbHV0+Tsn4/qvRcggd3xLttNAnfbyNrj+UO5LDbutPl/UdI+nEHR2eWy6eMT+P8krW0mT+JIdvfJOX3g0hdnYkY2weJTMbx2cutPL97LJ9p+J6dS0JTqMKrdSTBQzpRllfEgenvolGWWORX+HnSbmF56DGJXIbCz5Mu7z9sTqtYJ4fR6sh46T3Clr1B+Ip3KPozDp2yGPehfZFHhpL9wTeoE8uNQN5Tx+D32D3kfPIduZ9Ynjca+Pqz5v+XBvpZpWUv+QJdXv1uUqszWi0Fb7+N79tv4/vBB5Rs3Yq+uBjn/v2RhYVRtHy5OVQvgNvYsXhMn07RN9+g/OYbc7rfe+8hDQmh7MwZZE2bImva1OpRFfO7jBiB66hRqI8dQ5uejl6lQhoSgqJXLyRubpTs2EHJ3zfW8+7A/K8ZuW4hg5bPIuH3A6jScgkb3AG/NtFcWrmd9L2W3hhRI7vRd+nDXF6zk71PW45zXV+cgrNxg4VvqwgAur00FbWxX5/+aAMFV8q/M8feXENw79Z0mHknQd1bkn0yHq/YECKGd6Y0t4j9876snVBaHanPv0/UV68RveotCn7fga6oGM9b+6CIDCXj3W8tjJy+d48m8KlpZH6wkqwPV5rTiw+cJPfHTfhOGkGTdR9SFHcIqb8PXqMGoCsqJm3hR1aPjvl5KerULMquJKMrLcO1Qwvce3WkLCmVa08tstos4nvvHXiPGYzqyFk02XnIQwPxGNYLiYszqc+/R8nZK1bPaGh2Pv81435dyMgvZnH59wMo03OJGtSBgDbRnF21nZRKHjqxI7ox9N2HOf/TTrY9U94nRiybRWC7GHIvXcfFx4PuT1ufp3jiy03m8Ks3ku3Pf82EXxcy6otZXDLKGG2U8cyq7WbvUxNNRnRj+LsPc+6nnfxdQcbbjDLmGGXsYUPG4xVkbDWhPz2eHodWrSH9+BW6PDLKKv/1fee4vt8xL6jasG/+14xat5Ahxne+OC2XcOM7f3HldtIqvfPRI7vRz/jO7670znd7cQouxnfep8I7bxrLTn20gfwK7/zRN9cQ0rs1HWfeSXD3lmQZ3/lI4zu/t7bvvD20OrJfe4fgj98k5MulKDdvR1ekxG1If+QRoeR+/BWapPJvgeekO/F5+F7yPl9B/ucrLIryf7n8KB9pgL9VWu57n9sc68wheH/bWK+i1YZd87/mzt8WcusXs7jy+wGK03OJHNQB/zbRnFu13ex9aiJmRDcGL32YC2t2EveMZdv3WlDe9n7Gtu/9Yvn3/vjHG8ir0PbDP38KmYuCnHNJlBWp8GsVSeTgjpTmFbH5/5aa76srJ+d9Rf8KOl5Jei5BVeh4oRV0vGOVdLwLS9bSev4kBtvQ8U5U0vFyj14m+addRE7oz5Cdb5G68TClGXl4NA0j5BZDRINTC74F47nEEhcFA/58lYJzSeSfTqQkLReZlxu+nZri0zEWTZGKY7Oq0e+0OhLnfEyz7xfSYu0ictftRFtUjM+I3jhHh5Dy1vcWRs6g6aMIfWYKqe+uJnXpD+b0on2nyFr1FwFTb6HVxqUUbDuMLMAH39H90BYWk/z8Z7Vuj8r4jR+MRCEnc+32etXt/y3tDtB/w8sUXLhG/smrlKTlogjwIrB/O9wiAsg/ncC5/5XPuxzl4rwv6PL767T7eg4Z6/dRlpaD35BOeLSNIeX7v80emCYCb+tBqw8eJ+2HOM7P/NicropPJWHJTzSZP4Xu25eQ+ft+pG7OBI3th5NMxoVnP7Oa2wSM7E7AiB4AhiNsgICRPXCJNPx//sFzpFYITd/l99dRnk+m8GQ8Zem5yAO88O3fAZeIAIpOJ3D1f5bHGPxTZQ+ZNIiY2YYNx4XHLhP12Bgqk7f3DHkVQjTL/TxpuvBe87+d5DLk/l60ev9xc1rFOgkEghuLMJZWIjo6mry8vBrf99BDD9k8E7RyWTXx+ps/fz7z58+vUf3sXfPx8WHBggUsWLCgymd269bNfM5pVdSn96ItbMkO0L59e5vhhMEQntaEj48Pp0/b3+n04IMP1tr79dNPP+XTTz+1e93Z2ZmzZy2VMA8PD15//XVef/11q/y22kwmk/HKK6/wyiuv2H1O8+bN+fDDDx2veC0pO3qcrEeewvOB6bgOGQRyGZqrCeR+8TWqvxxbyJOFGrysFe3aomjX1maeysZSRYf2uI0aYZHm3LE9dDQYULVpaf94Y+mxk2dYt/HvSmlnOXbS0D/CQoMb31iKwehx5s4XiJw9Gf/RfXFSyFBdSObSW++R/etOh8u5Ovczis8lEnz3LYTcPwptcQm5Ww6TvHillWelc4Rhk4DUw9WmwQwMxk+T4UQR6IPEeHaRLUOpSY4aGUuN95y+YwGRcyYRMLqPWfaLb60m65ddDpdzZc7nKM8mEnLPLYT+321oi0vI2XKYpEoGVxNePVoTNGmwVZrJgFqanGE2lpZey+TaB2vx6t0Wn6FdkPl4oC9Vo7qaSvLSn0j94nc0uUU1ktsk+z+93cHQ9oGThljkUQT5mtNKkzNsG0sxGDpP3fEiUXMmETCmD05yGcUXk0la/AOZNWzf4nOJBN8znLD/uw2tsoScLUesDJ+1ea4mt4jUrzbi2bUFfrd0Rerljq64FOW5JDLfXE36yq1Wi+opn23A/7aeeHRuhu+wrjhJJZRl5JL1215Sv9pI4RHLsxcrU7D3NGfvfIGI2ZPxq9D2l2vZ9kGV2v5aNW1vy1AK1m1vwhSCN2NV/XojFV68TtzIF2kzfxJBQzohc3dGmZDOyRe+If6rmj3r4vvrKE7OoulDI4i5dxh6tYacwxc599bP5B239o5M3XSYqEkDiRzXF4mLAlVKNvFfbubiB+sozbJeZJW5OxM1aWClNBeLtFoZS4GSQye4fs+z+D1+D+63DsBJLqPsSiI5H31L0R+Of1O97rylyrTcT77/5xlLAfXx4+Q8+SQeM2bgMngwTjIZmoQE8r/6ymGDpdQYTUbRti2Ktrb1nIrG0tIdO5C4uyNv0wZ5hw44ubigKyhAfeoUJZs3U7Kt4c9yrEz+pRT+uH0hnedNIHxwR+RuzhQkpHNwwbec/6ZmhtvoUT3wiAy0SjNxZc0uC2NpaW4RG8e8TMenxxE1siuB3ZpTlldE/C97OPHOLxQlWR8R4ijFB06SMGUOgU/djddt/XGSyyi9lMT1976jYH2cw+WkvfghpReu4jN5JL73jkGnVFG07QCZ766w8ioFKPhjF5639MG1UyucZFLU19LJ+ng12ct/RlekssqvOnoOtx7t8RjSA6mXB9q8QoriDpH9xU+Unm1YD2t75F5K4efRC+k5dwJRxj6Rn5jOrhe/5VQNvN89IwIA8G0eTvdnrI2IAOd/2tkoxtLcSymsGb2QXnMnEF1Bxh0vfsvJGsjoZZTRr3k4Pe3IeK6CjF6mMVEuo8vD1oZSgAPv/tKgxtL8Syn8fvtCulR65/fX4p2PsfHOx1R45y+v2WVhLC3NLeKPMS/TqdI7f+WXPRyv4ztvj9LDJ0i7fxY+j9yH+/CBIJOhjk8k69OvUW50/JvrMebWKtPyPl8BlcY6RduWKJrHUnrqHOrL1Z9X2NDkXUrh19sX0n3eBCIrtP3uF7/lTA3bvsmoHnhWavsmFdr+wk+7LIylCZuP0HJif5qN7YPMRUFRag5nvv6LYx+tR2VD/6kthRevs2Pki7S2oeNdraWO16SSjnfejo539KnPyD5wgciJ/Qkd2Q2pqzNluUWkbT7C5U//IOdQuZ6uLS7l3Fs/EdC3DYH926Hw80Sn0VCcnMWVz//kyrKNqK5nV1vHon2nuHjXfEKfmYLP7X2RKOSoLiaRsmQVub85FvYdIOm5T1CdSyDg7lsJnHE7uuIS8v8+ZGVwrSv+k4YD9ReC18S/pd0BLn/2B75dmhE4qAMKb3d0ZWoKL6Vw9eu/iP9yM7panF9dfPEaR0bMJ3b+FPyHdELq7oIqIY1Lz3/J9a82V19ABZLe+4WS5AwiHhxF2H23GKJxHLpAwls/UnjcegOXR9sYQiYPskxrF4NHuxjzvysaS5M/3YBX1+b4De6IzNsDXZma4kvXuf7VRq5/uanG5302luwuxu+fRC4j0oahFCDh7TUWxlKpu4vVb1U5TRhLBYLGwykvL09ffTaBQPBfQTnyzsauQqMRuL6edyn/yzjSYXb1mf6j6PROjV2FRkPidPMO81rdzX3agEzSMCGO/w2k6ur/7PR/C+0Dql9U+6/iEVDa2FVoVDZfimjsKjQa3d1yGrsKjcb2Er/qM/2HuZlPYPK8eYd5BgfbD0v6X2dThvVxTzcTIVWc3/lfJ1KubOwqNBrJauvjC24WvPWNF7pb0Lh0vri8savwn8U54Z/tfNMQlMb0bewq/CsQnqUCgUAgEAgEAoFAIBAIBAKBQCAQCASC/zb6m3fjjaBqhLFU0GDs2rWL3bt3V5uvffv23H777TegRrb5t9RTIBAIBAKBQCAQCAQCgUAgEAgEAoFAUL8IY6mgwdi9ezeLFy+uNt+UKVMa1Qj5b6mnQCAQCAQCgUAgEAgEAoFAIBAIBAKBoH4RxlJBgzF//nzmz5/f2NWoln9LPQUCgUAgEAgEAoFAIBAIBAKBQCAQCAT1i6SxKyAQCAQCgUAgEAgEAoFAIBAIBAKBQCAQCASNgfA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tI1dA8E/FOFZKhAIBAKBQCAQCAQCgUAgEAgEAoFAIBAIbkqEsVQgEAgEAoFAIBAIBAKBQCAQCAQCgUAgENyUCGOpQCAQCAQCgUAgEAgEAoFAIBAIBAKBQCC4KRHGUoFAIBAIBAKBQCAQCAQCgUAgEAgEAoFAcFMia+wKCAQCgUAgEAgEAoFAIBAIBAKBQCAQCAQNil7X2DUQ/EMRxlKB4CZjW0J4Y1eh0WjWYXZjV6FR6XpySWNXodHY1fa5xq5Co9F311ONXYVGQ3dmd2NXoVFJeXF7Y1eh0Yj0ym3sKjQaGdc9G7sKjcax7IDGrkKj0s3t5u338QXejV2FRmOId05jV0HQSOQVuTR2FRqNbekhjV2FRuPWwPTGrkKjotXcvAHywl7o1dhVaDRk8482dhUajWbPNWnsKjQupaWNXYNGQ93YFRAIbkJuXi1DIBAIBAKBQCAQCAQCgUAgEAgEAoFAIBDc1AhjqUAgEAgEAoFAIBAIBAKBQCAQCAQCgUAguCkRxlKBQCAQCAQCgUAgEAgEAoFAIBAIBAKBQHBTIs4sFQgEAoFAIBAIBAKBQCAQCAQCgUAgEPy30ekauwaCfyjCs1QgEAgEAoFAIBAIBAKBQCAQCAQCgUAgENyUCGOpQCAQCAQCgUAgEAgEAoFAIBAIBAKBQCC4KRHGUoFAIBAIBAKBQCAQCAQCgUAgEAgEAoFAcFMiziwVCAQCgUAgEAgEAoFAIBAIBAKBQCAQ/LfRizNLBbYRnqUCgUAgEAgEAoFAIBAIBAKBQCAQCAQCgeCmRBhLBQKBQCAQCAQCgUAgEAgEAoFAIBAIBALBTYkwlgoEAoFAIBAIBAKBQCAQCAQCgUAgEAgEgpsSYSwVCAQCgUAgEAgEAoFAIBAIBAKBQCAQCAQ3JbLGroBAIBAIBAKBQCAQCAQCgUAgEAgEAoFA0KDodI1dA8E/FOFZKhAIBAKBQCAQCAQCgUAgEAgEAoFAIBAIbkqEsVQgEAgEAoFAIBAIBAKBQCAQCAQCgUAgENyUCGOpQCAQCAQCgUAgEAgEAoFAIBAIBAKBQCC4KRHGUoFAIBAIBAKBQCAQCAQCgUAgEAgEAoFAcFMijKWC/yyjRo3Cx8enwZ/j4+PDqFGjGvw5AoFAIBAIBAKBQCAQCAQCgUAgEAhqiU538/0JHELW2BUQVM3x48dZvnw5e/fuJS0tDZ1OR0hICD169GDKlCkMHjzYIn9JSQlff/0169ev5/z58yiVSgICAujRowczZsxg4MCBVs9ISUnht99+Y8uWLVy6dIn09HR8fX3p2bMnM2fOpFu3brWuf/v27UlOTq4yT0JCwg0xagoEAoFAIBAIBAKBQCAQCAQCgUAgEAgEFRHG0n8oOp2OBQsW8MknnyCTyRgwYAAjR45ELpeTkJDAX3/9xZo1a3j++eeZO3cuAPHx8UycOJHLly8TExPD2LFj8fb2Nuf/7bffmD59OkuWLEEmK2/6ZcuW8d577xEbG8ugQYMIDAzkypUr/PHHH/zxxx98+eWXjB07ttaySKVSZs+ebfe6i4tLrcuuis8++wyVStUgZVfk4MGDuLq6Nvhz/il4xgbTad5Egvu2RubmQuHVNC6t3M7Fb/4Gvd6hMqSuClrcOxS/DrH4tY/Bq0kIThIJv/aYhfJals17hv/8AsF9Wtu8lrL9JNumvVVrmQDcOzYjYvYkPLu2xEkhQ3UhmdTlv5P96y7HC3FyInj6CIKmDcc1NhRtcQkFe06TvHgVJVdTLbLKQ/zwv70PPkO74NosHHmgD5q8IgoPnSf1k98oOnbJsmiZFN9buuM7vBseXVqgCA8AnR7VxWQyf4oj/bu//lE7hTZs3sbRE6c5c/4yl+KvolZreP35Z7hz1PDGrlqVuMaG0GT+FHz7tkXq7oLqairXv/ub61//5XD/NhE8ri+RD43CvWUEujIN+YcvcvWtNRSeiLfIJ/P1IOj2nvgP74pHq0icQ/zQFKkoPH6F5GV/khN3wmb5imBfop+8A78BHXCJDECrLKE4Po2UFVtI+2U36GpW34qcvniVT1at48T5K6g1GppFhTNtzDBGDerlcBlpWTks++F3dh85RVZePr5eHvTp3I7Hp91JSKCfVf7ft+/j6JlLnL2SwKWE66g1Gl6bOYM7hvWrtRy15XRyJp/+fYyTiZmotTqaBvswrV8bbuvUtEblKEvVfLvzNFtPJ3A9pxCZVEqEnweD2kTxyLDOFnl1Oj1r9p/jt8OXSMjMRyqR0CrMj3v6t2NQm6j6FK9KnNu1wPexe3Dp2BonuZyyK4nkf/crRX9ud+h+qZ83nuNG4NymOc5tmiOPCAHgSrtbHa6Dz4wJ+D/7AADXps6k9OT5mgtSC+StW+L5f9NRtGsLchmaqwkof1yLastWh+5XdGiHy8D+KDp3QhYajJOLK5q0NEp27aFoxUr0RUqre1xvHYaiYwfkLVsgbxqLk0JB7utvovpzc32LZ3heh2aEPjMVty6tcJLLKLmYROZX68lbt9PxQpycCLj3Nvyn3IpzbCg6ZQmF+06R+vZ3lCWk2r3N+9ZeBNxzG67tmiBxdUadmUfx0QukLPoGdWr52N8pcX21VTjT636Le+oTj9hg2j43kaC+bcx6ztXvt3GlhnpOk3uH4dshFp8OMXga9Zw/u8+k2I6eEzq8M8ED2+PTPhafdlHI3Fw4u2QtZ9/5pV7kcmnfnMBZ03Dr3BonuYzSS4lkf72Ogg07HC/EyQnfu0fhO3kEipgwdMoSlPtPkvnuCsoSUuzm9xk/HOemEeg1OkrOXiH7y18p2nqg2sfJI4Jp+ufHSNxdyVn1J2kvflwDiW3jFhtCy/mT8O/bBpm7C8qraSR9t5XEr7fUeJwPG9eH2IdG4tEyAn2ZhtzDl7j41s/kVxrnK+LXpzWxD9+Gb7fmyDzdKMsqIP9EPBff/pnCs0kWed2bhdH8mbH492+H3Nud0ow80jcd5tKStajzrL8nNcGlfXMCnrob106tcJLLKb2cSO436yj4Pc6h+6V+3nhPuBWXts1wadsMRaThW3++xW127/EaMxjXbm1xadsc55YxSBRyUue9S/6vf9dJltpwM8h/o+c2AAHjBuDZsw3uHZrg1ioaibOcK7M+JHONbR2iV0r137ej3R6kLCXb8To7iFdsMF3mTSS0j2FOW3A1jYsrt3Pu2xp8610UtLpvKP7tY/FvH4O38Vv/U89ZFNn41of0bs3In1+ossyChHTW9n22VjJVh6JtC3wevQ/nDoZxQH0lkYKVv6Dc6JiOJ/H1wXPsCBStm6No0xx5eCgACZ2qn9+5De6L56TRKFo1x8nFGW12DqUnz5P73hdo0zPrJJcj3Mz67enr2Xy6/TQnr2UZ5jWB3kzr1YLbOsTUqBxlqZpv955n69lrXM8tQiaVEOHrwaBW4TwyqJ3Ne7adu8aPhy5xPjWXErUWfw8XOkT4M2t4R0K83etBOgOuHZoT/LRBv5UY9dusr9aTt75mOo7/PbfhN+VWnGMNOk7RvlOkLVlhpd/6jh9K5JJZVRZXuOcEV6ctsHtdHhFMi80fInV3JXvlRq6/8InjdXWQM2n5fLrvEidT81Br9TT192Bal2hGtgpz6P7Dydk8+PMhu9e/ndyLDqE+Fmk6vZ41J5JYd+Y6CTlFSCVOtAz04p6usQxqGlQXcWqEJDgaea/RSEJiQSpDl52K5vhWtBfsy2Nxf3gLXMY/Y/d6yY+L0aVdtXlN2rQTsg4DkQRGglyBXlmALu0q6t2/oC/KrZU8AoHgxiGMpf9QXn/9dT755BPat2/PihUriI2NtbiuUqn44osvyMnJAaCgoIC77rqLq1evMmfOHJ577jmkUqk5f2pqKtOmTeObb77By8uLV1991XytS5cu/Pnnn/Tp08fiGXv37uWOO+7gmWee4bbbbsPZ2blWsshkMubPn1+re+tCZGTkDXlOixYtbshz/gl4Nw/j1vULkbo6k7ThAMVpOYQN7kiPN+7Dt3UkB+Z+5VA5Lv5edF04DYCi5EzK8pQ4+3k6dO9JG4uGhVfTHRfCBl6929Jq1Uvo1Rqy1u1GW1iM38ieNP/4aZwjgkj5cK1D5cQufpjgu2+h+EISaV//iTzAB/8xffEe2IkzY+ajunTNnDfk/tsIf2IcJVdTyd95AnVWPi6xYfiN6IHfiB5cemwpORv2mvM7x4TQYvlcNIXFFOw5Re5fh5B6uuE7vBuxix7Ce3BnLk5fVKffoT75cNm3pKRl4OvjRaC/HylpGY1dpWpxaxFO199fR+rqTMb6fZSm5uA/tBMtF/0fHm2iuTB7mcNlRc8cS9Pnp1CSnMn1b7cgdXch+M6+dN3wGscnv0He3rPmvEGje9Pq7QcpSckmd/dpStNycAn1J3BUT/yHdubSy9+R/OkGi/JdooPo9uf/kPt5kLP9BFl/HUHq6UrgyO60+fhJfPu149ysT2v1Oxw6dZ5HXlqKXC5lRP8eeLi5snXfUea/8wUpGdk8OLH6sOPJqRncM3cROXkF9O7Uhlv7dycpJZ312/ay68gpvntrPpGhlpOlj77/lZSMbHy9PAj08yYlo/4Xxhzh0JVUHvvqL+RSCbd2bIKni5ytZxJ5/oedpOQW8cDgjg6Vk5pXxENfbOJaTiE9m4XRv1UEZRodydkFbD2daGEs1ev1zF21nb9PJxLp78md3VpQptUSdzaJWSu28tyYnkzu06ahRDbj0r0DYZ+/gV6toWjjDnRFStyH9iX4reeQhQeT98UP1ZYhbxqN/6z70et0qBOvoysuQeLm+KYoeZNIfJ+4F12xConbjduIpOjcEf+lb6FXa1Bt3Ya+SInLwP74vrIAaWgIRStWVluG7xuvIPH2puzkKYo3/mUu1/PuKbgOGkDWw0+gy82zuMfzof9DFhqCNjcPbXYOstCQhhAPAI9e7Wiy4hX0ajV5G3ahLSzGe0RvYj6YTUpEMBkf/+RQORH/e4yAqbeiuphE5jd/IA/wwef2fnj178TFu+ZResk6okjE/x4jYNoIShNSyd2wC12RCnmwHx4926EID7QwfKYtXW3zuYqYUPzGDqLkUlKDGUo9W4QzeP1CZK7OJG/YT0lqLsFDOtL5f9PxbhPF0TlfOlSOs78XHV826DlKB/WcFo/cRmCfNqgLilGl5eHZpP76glvP9kR9/Rp6tZqCP3aiKyzG85Y+RLw3l4yIYLI+XeNQOaGvP4Hv5BGUXEwkZ8UGZAE+eI0agEf/zlydMJuyy5ZtH/Hhc3iN7EdZYgp5P23BSSHHc1hPopa9ROrLn5L73e9VPi9s8azaimwTjxbh9Pn9FaSuzqSu309Jag6BQzvRbtEMvNpEcWr2cofLajrzDlo9P5ni5EySvt2K1N2ZsDv70HvDyxycvIicvees7mk2605azp9ESWoO6RsPU5ZTiHOgN77dW+DVOsrCWOrTtRk9f3oBqYuC9E2HUSak49UuhtgHRxI4uCN7b1+IOreoVr+DW4/2RHz1OvoyNYV/7kRbqMTzlj6EvTsXeUQQ2Z9V3x+cm0UR9Ox09DodZQkpDn3rA2fdizwiGE1OPtqMHCQRwbWqf125GeRvjLkNQOS8qThHBqHOzkedkYtzZNUL49fe+dFmunNMCIF3DaT4YnKDGEq9m4cxap3hW59gnNOGD+5IL+Ocdu88x+a0rgFe9HjJ8K0vTM6kNF+Ji6/9b31RcibH7GyACevfluAeLbm+41TNBXIAl24dCP5kEXq1BuXmOHSFStyG9iNw0fPIwkLI/9L22FsRRdMofJ/6P/Q6HZqk6+hUKiQObBr3XzATz/G3o066jnJzHHplMdJAf1y6dkAWGtTgxtKbWb89dDWdx77fYZjXtIvC01nO1nPXeP6X/aTkKXlgQFuHyknNU/LQt9u5lltEzybB9G8RapjX5BSx9WyylbFUr9fz+u+HWXvkCpG+HtzaLgp3hZzMQhVHEjNIzSuuN2Ope692xH77qlm/1RUW4zWiN1EfzEYeEUTmJ47pt+FvPIb/1BEGQ+s3vyML9MHn9v54DujE5XFzKa2g46jOxpP+3iqb5XiP7ItLy2iKdh6t8nmRS2Y6LmQtOJyczWO/HkYukXBry1A8nGVsu5TO8xtPklKg4v96OL4JuGuEL90irDc7B3tYvgN6vZ65vx9n6+V0Ir3duKNdBGqNjrj4DJ5ef5R5g1szuVN0nWWrDkl4C5zvfBJ0WrQXD6MvVSFt1gnnEf9HmZc/mkObHC5Le+0iumsXrdLtGT3lQ6Yibz8AXV4GmouHQV2Ck7sPkvDmOHn5CWOpQPAvQBhL/4HEx8fz/vvv4+fnx9q1awkKsp5kuLq68tRTT1FaWgrABx98wNWrV5k4cSIvvGC9WzE0NJQffviBnj178tFHHzF9+nSaNGkCwJgxY2zWo0+fPvTv359t27Zx9uxZOnfubDNffTJq1Cj27NlDeno6ixcvZs2aNWRlZdGyZUteeeUVBg0aRGFhIa+99hobNmwgJyeHDh068NZbb1nVz1RWXl6eOU2n0/H999/zzTffEB8fT2lpKQEBAbRv357HH3+cvn37mvOuW7eOzz//nIsXL1JYWEhAQACtWrVixowZ3H777eZ8Pj4+9O3blz/++MPi+Tk5Obz99tv88ccfpKWl4eXlRf/+/Zk3bx6tWrWyyPvoo4+yevVqTpw4wZYtW1i2bBmJiYkEBgZy9913M3fuXCSS8iOGayJHfdLjzRkovN3ZdvfbpGwzeLsdX/wzQ1bOofndQ0j4bR/pNhaHKlOaU8jfk98k5+RVyvKUDFk5l7DBHRyqgy1jaZ2QSmiy5DHQ6zkzbgHFpw27w6698yPtNrxJxOxJ5Py+1+bu6Yp49WlH8N23ULD/DOcmv4K+TANA5s9xtP5hIbFvPszZu1405y86dokzd75A4UHL38uzR2tar3mZ2EUPk7v5oLkcbZGKq899TuZP29Gpysz5E1/5hjZrX8Pvlu743d6bnN/31cvPUldeeW4W0ZFhhIUEs/y7Nbz32deNXaVqabn4QeTe7pyYuojsrccAiH/zBzqunk/4PcNI/3UPeXvOVFuOa2wIsXMmoLycwuER89EWGjzcry3fSLdN/6PVu49woO8s9FqDJ7AqPoUT0xaRvfW4xU52t6Vr6brxfzR9fgrpv+ymLL1csY56dDSKAC8uvvA115ZvNKfHv7GK7lvfInTKYK4u+YkSOx5M9tBotbz84bc4OcHXi+bRuqlhMvPolDHcPed/fLpqHbf060Z0WNULfIuXrSYnr4B5D05h2phh5vS/dh9i9uLPeOOzlXz2ytMW97z85HSiwoIICwrgy5/+5P0Vji3k1ScarY5Xf9mDk5MTXz18G63C/QF4eFhn7v3kdz7bcozh7WOIDvCushytTsfs77eTWVDMsgdG0L1pqNVzKvL36UT+Pp1Ip+ggPnvgVlzkBvXsyVu7MvXDDbz752H6t4ok3MFNJbVCKiHolafR6+H6fbMpO38FgJxPvidi5Xv4PXYPys07USfZ8B6rgDo+iev3PUvpuSvoi1VErl+OoomDm5ckEoLemEPZhXjUidfwHD2s+nvqA6kEn/lzQA9Zj89Ec/EyAIVffUvAso/xfGA6qm1xaK9dr7IY5Y8/UbzxL3TZORbp3rNn4T7uDjzvv4/8d963uJa36G20166jTUvH454peD36UP3KZkIqIXLxk6DXc3ni86jOGDzf0t77gea/vkXo01PI+2N3lZ6hAB692xMw9VaKDpzhyt0vmseonF+20fT7V4l8/VEuT3re4p6A6bcTMG0Emd/+wfWXv7COgiCVWPwz7T3bC7bhrxh+m+wftjgsdk3pYtRzdk97izSjnnN68U/0WzmXJncPIfnXfWRW2Oxij9KcQnZOWkTuyauo85T0WzWXkGo2Wpx562dKMvIouppOxB296PXZk/UiE1IJYYueAvQkTplHyVlD22d+sIqYn5cQOHMaBRt32/YMrYBbrw74Th6B8uBpku57wdz2+b9uI+rb1wl99XESpz5nzu85oi9eI/tRfPgMifcuQF9q0F0ylnxL7G/vETz//yjadhD1ddubqfzuG41b1zakL/6akAUP1sMPAe0W/x9yb3cOTl1M5tbjAFx4cw09Vs8j6p6hpPy6l+w91bevW2wILeaMp+hyCntGLEBjHOcTlm+m76bX6PDuQ+zo+6x5nAcIurUrLedPIu3PQxx79EN0JWqLMp0qvQcd3n0ImbsLh+5dQsbmI+b0Jo/dTuuF02g5fxKn5zpmvLdAKiHkjZmg15M0bS6l5wz9IfujVUT/+A4BT95NwcbdqBOr7g+lV5JJnDqX0nNX0ClVxG76HOdqvvWpC96nLCEFTUoGfg9NIGj2jJrXv67cDPI30twG4MrsTyiJT6XseiZhT4wl6vl7qnyGPWNpzOsG77uMVQ3jddtn0Qycvd3Zcs/bXDN+64+89TO3fD+HlncPIX7dPtIcmNOW5BSyefKbZJ0yzGmHfz+XiCrmtEXXsjj+ru25bMxt3QG4tCqu5gJVh1SC/0vPgB7S7n+GsgsGHS/v8+8IXfE+Po/ci3LLTjRJVes5ZfFJpN7/DGXnL6MvVhH+65dIYquOfuI55U48x99OwQ/ryHnrk2p1gHrnJtZvNVodr64/hBPw1YyhtAr1BeDhQe24d/nffBZ3muFto4j2r3p+odXpmL1mD5mFKpbdN5jusZbzwMrzGoDVBy6x9sgVJnVvztyRnZFKJNXeUyukEiLefBLQc2XSfEqM+m36+6tp9svbhDw9lfw/q9dv3Xu3x3/qCIoOnObqPeX6bd7abcR+/xrhbzxG/KRyB5CSs1cpOWvtVegkl+F/7+3o1Rpy126z+zz/6aNx79qa1De/IezFB2oheNVodDpe3XIGJ5z4cmJPWgV5AfBwr2bc98N+Ptt3mWHNQ4j2dcxg3S3Cj0d6N68239+X0tl6OZ1OYT58eld3XGQGB54nVGVMW7WXpTsvMCA2kDBvt9oLVx1OEhTD7gag5Od30GcajNzqA7/jMnEu8p6j0V46ij7Psc38umsXUR+oenOfCVnHwcjbD0B9Ig71jh+toxQ4NfD3TiAQ1AviTf0HsmrVKrRaLTNmzLBpKK2Iydtz1SrDrqY5c+bYzRsUFMR9992HTqcz568OuVwOYOGleiOYMWMGv/zyCyNHjmT8+PGcP3+eSZMmcfz4ccaMGcPu3bsZM2YMo0eP5siRI4wbN46CgoJqy33llVd46qmnyM3NZcKECTzyyCP06dOH06dPs3NneQi6L7/8kvvuu4/4+Hhuv/12Hn/8cQYOHMj169etjKK2yMnJYdiwYXz66adERUWZ79+wYQNDhw7l4MGDNu976aWXWLRoEd26dWP69OkAvPnmm7zxxhu1kqM+8WwSQnDv1qTtPmM2lALoNVqOv2nYrdds2mB7t1ugKS4lbedpyuoYQqw+8O7XHpfYULJ+22VeTADQKUu4/t5PSOQyAicNqbacoGmGSU/y4tVm5RqgYPcp8uOO49W7LS5Nyg0muRsPWBlKAQoPnqNg72nkfp64tSrfdadOyyF9xWYLQymATlVK6jJDyEKv3o7tDL0R9O7embCQxvEYqA2uTULx7dOG3N2nzYZSMPTv+EWG3cZhdw91qKzQKYORyGUkvveL2VAKoLxwjdQ1O3GLDcG3X/nu29zdZ8j++5iVMl18JZWMdXuRKGR4d7f0YHeNNvy22X9b7ljVFBSTf+gCAHJ/L4fqW5GDJ86RnJrBbQN7mg2lAO5urjw8eTQarZbf/t5dZRmlZWr2HjuDv48XU0db/ma39OtOqyaR7D16mmtplrvIe3VqQ1hQQI3rXJ8cvJJKcnYhIzs2MRtKAdyd5Tw0pCManZ51hy9XW87fpxI4cy2Le/u3szKUAsgqLQxtP5MIwP8N7mA2lAL4urtwd782lGm0rDtS/XPrgmvPTsijwij6c7t5IQlAX6wi5/NVOMlleI6tPtSYNjuPkiOn0RfXPAy+z/9NxLllLBkvvmthZGhonLt2QRYRjmrLVrOhFAyyF379HU4yGW6jRlZbTtH3P1gZSgEKv14BGLxMK1N2+CjatLpFR3AEzz4dcI4JJXf9TrOhFECnVJH+wY+GxZ0J1S/e+U+5BYDUJd9bjHVFe05SuPMYHr3a4RxbHtrLyVlByKzJlCamcv0VG4ZSAAfa2slZju+dA9GVqsn5xbGQeTXFo0kIgb1bk7H7jNlQCoZx4MybBk+zWAf1HG1xKRk7T9coVGrWgQsU1TFShi3ce3dEER1G/vo4s6EUDG2f9dEPOMll+NxVfdv7TjK8/5nvrrBoe+XeEyh3HcW9Z3sUMeVt7zm8NwBZn64xG0oBtLkF5Hz9GxJnBT7jbYdulEeHEjR7OllfrKXk7BWbeWqKe5MQ/Pu0Jmv3GbOhFAzte2GRwWATeXf1+h5A5JSBSOQyLr/3m9lQClB04RrX1+zCPTYE/36WOlmrFyajLizmxFOfWhlKAYtvnltMMJ6tIsk7dtnCUAoQ/+kflGUXEj6hH1K3mkf9cetl6A8FG+LMhkIw9odPDP3B+67qQ2pqs/NQHT6NTun4t75473E0KY0baeRmkL+x5jYABbtOUna9bl6CTs5yAsb2R1eqJuvnGoTQdBCvJiGE9G5N6p4zZkMpGL4FRxYb5rQtpjo+p03ZVfc5bUDnpvi2jiT7dALZpxPqVJYtXHp0Rh4VTtHGbWZDKRj0nLxlK3GSy/C4o3odT5eTR+nRUw7reE7OCnwevgd1cgo5b9swlIJDOkBduJn124NX00nOLWJk+2izoRSM85qBbQ3zmmP2w8ab+PvsNc6k5HBvn1ZWhlKwnteUqDV8vuM0Eb7uzBlhbSi1dU9t8ejTEeeYMPLW7TAbSsGo335o+Kb7OaDf+k029IH0dyrpt3uN+m3Pdihiqw9d63VrL2R+XhRsO4QmK89mHkV0KKFz7yXj819QnakfHacyh5JzSM4vZmSrULOhFMBdIePBnk3R6PSsP1P15ojaEHfFoMfe36Op2VAK4Ouq4O7OMZRpdaxrgOdWRBLZEolPENoLB82GUgDUpagP/omTVIqsTe/6f7BUjrznKHR5mah3rLEdzl3/zzk2SwB6vfam+xM4hvAs/Qeyf/9+AAYMGOBQ/qSkJFJSUggLC6N586p3+wwcOJD33nvPrrGuIsnJycTFxREcHEzbtrU3wmg0GhYtsh0eNDg4mPvvv98qPScnhz179uDubtjpNGTIEO6//37uuOMOBg8ezPLly83nrrZv356FCxfy3Xff8fjjj1dZlxUrVhAWFsaePXtwcyvfzaTX6y08UFesWIFCoWD37t0EBFgu3ptCH1fFSy+9RHx8PM888wwvvfSSOX3q1KncddddPProoxw6dMjCWxTg+PHj7Nmzh5AQQ+i1uXPn0qVLF5YtW8a8efNQKBQ1kqM+Ce5tOC80dedpq2vZx65QmqckuFcrq2v1TfQdvfCIDESjKiX7eDxZdTQgePU2GK3ydxy3upZnTHPECOnVux1apYrCQ9Znj+TFHcdnSBe8erWlJL7qXY0AerVhENNrHRvMzPk1QvmqLb59DSFObZ0PWnD0Muq8Inx7OxYG1beP/bJy4k4QMf0WfPq0IWfHyWrLKu8Llm2rvJCM/5BO+A3pxPWvys82lHq44t29JaUZeSgvWoZGc4RDpw2G1t6drft8H2PakdPWYWgqkldYhEarJTTIHycnJ6vr4cGBnI9P5uDJ80SEBNa4jg3J4fg0AHq3sJ4M924eDsCRq2nVlrP5pGFxcniHGNLyith1/hqFJWVE+HnSr2UEbs5yi/zZRSUANj1HTWmHrqTC8IaL8ODa3WDIU+09YnXNlObSrX2DPV/RLBq/R6eR+/lq1FcSG+w5Np/duRMAJQetz7ApNaY5d+5IYW0foDEuumgab4Li0cvQdoU7j1ldM6W597J93pRlOYaxTnnYxmafHcfwGtQV957tKL1q8NDw7N8Jma8XOT9vw0kqwWt4T5xjw9AWKCncfYKyxOrHRADvEb2R+XiS98cetDnVb46rDYHGc9HTbYRAzDl2hbI8JYG9G17PqW/cexraXrnbuu2LdhnS3HpW/2679WyPTqmi+Ih12xftPIrHwG649Wxv9lCVBfgAUJZsbQA2pbn37kDm+5VCXDs5Eb54FurrGWR9uArXzrbPq68pfsZxPivOeuzNO3oFdV4R/r0de5Z/H/tlZcadJHr6cINh1tiXPNtE4dkygtTfD6BRlhA4pCOebaLQqcrI3nfO6qxS50BD9ILiJBtGJ70e1fUsvDvE4tO1Gdm7qo94URG3ngavN+Ue6/CAyt2GNLfuDfetb2xuBvn/iXObmuB3Wy9kvp5kb9iLpgG+9yHG9/z6Dus5bZZxThtyA+a0FWkxeSAAFxvCqxRw6WbQ8Ur2Wet4pjSXro5FearRc3t1RerjRdH6v0AixW1gH+TR4egKlagOHEWTXLU3Z31wM+u3hxMMmzN6N7UO629KO5JY/eaGzacNY9TwtpGk5SvZdTHVOK/xoF+zUKt5zf4r6eSryhjTKRadXs/Ws8kkZhfi6aKgZ5NgoqrxZK0JHkbdtXCXDR3HpN/2rJt+W7TzKF6DuuLRsx05V6vus34TDZsKc374y3YGJyci355J2fUMMj5YjVuXhvnWHE42rFn2irbeiNzbmHbkWvXrmiaS8opZdSyBErWOUC8XekUH4OuqsMqXXWzYHBfuZR1q2uRNeig5h0cdfnLNkUYYNplrk6zb0pQmCXf8KDUnnyBkHQcbzh4tyDaUUWK9QUYa1RonVw805/aBRII0pgNOvsFQWow26Tz6/IY/m1kgENQPwlj6DyQjw6DUhIU5dui2KX94eHi1eU150tOr3rmuVqt5+OGHKS0t5ZVXXqmTZ6lWq2Xx4sU2r7Vr186msXTBggVmQynAHXfcgVwuJz8/n9dee81sKAW46667WLhwIadPW094bCGXyy3uB3BycsLX17fafAB+ftax+itSVlbG2rVr8fPzY/bs2RbXhg4dytChQ9m6dSsHDhygd2/LHU1z5swxG0oB/P39ue2221i9ejWXLl2yMFo7Kkd94WU8O6sg3rahoCghHf9OTZC6KtBW8n6sT/p/+oTFv7OOXWHXIx+hTK6d8uESa9gRbWuir81Xos7ON+exh8TVGUWIH8XnEm3umDWFuaq8+9oWivAAvPt3oCw9l+JzSdXmBwicbNgdbmtRROAYrsY2LrbTv1VX0/Dq3AyJq8LKu9dWWZoiFWWZ+dblGPuZazV9CkDq7kLg6F5oVWXk7bdU9pM+Xk/Ard1o8foM/Id0Rnk+CamHK4EjuqNTazh9/zvV1tMWSSmGscFWmF0vD3d8vTxITKl6/PByd0MqkZCakY1er7cymF43nkuUmFK90fFGk5RtWJSLsuGV6+XmjK+7M0lZ1S/cnb1mOF/rWEIGS34/SFkFI5mvuwtvTR1k4XHq62447+V6TiFNgnwsyrqeYzDRJWZZ96f6RB5l0DnKEq13++oKitDm5KGIql7PqBVSCYFvzKYsPpncL22H5GtIZJEGubTJ1rLrC4vQ5uYhjay97G633wZA6cHDtS6jrpi8PUttLPJoC5RosvNxjql+rJMH+6M6n2BzrCs1Gskqepa6dWgGGDx2Wm78AJdmEeZreq2WzC/Xk/JG9WHa/ScZPL2y7S0+1QMesQY9p8jOhoiihDT8OjVtcD2nvlHEGPqurTC7uoIiNNn5Fh6htnAytn3JhQSbbW8qu2I52hzDN0sRGUzZFcuzTBWRhjFGEWv9XvnNuAPXLq1JmDTXwrujrrgb21dpZ5xXXk3Hp3NTh8Z5t9gQNEUqSm2M86by3SqM894dDUefqHOL6LPhZXy7WS7SXf95NydmfWbeIFVmHIvcomxsKHJywjXcsNDp3iS0xsZSRbTxW2+vP+RU3x/+zdwM8v/T5jY1JWiyISpJQ4Xg9TJ+CwrsfOsLEtIJ7NQEqYsCbUnDf+ulLgpi7+iNRlVG/K97G+QZcqP+prYRZldXaNDxTHpgfeLcxvit02oJX/MZ8gohe/VaLQXf/0Lu0mX1/tyK3Mz6bVKO4VxrW8ZJL1cFvm7OJGVXvxXwbIrBqHYsKZMlm45RVmETr6+bM29N6GPhcWrKL5U4MfHTTSRUeIbEyYm7e7XgmVvrZwOo6XtdVqV+65iOY1e/vWqt49hCHh6IR98OlKVmUbjD9nmlAfePwa1rK65MmFevOk5lkoze7lE+1uFuvVzk+LjKScordri8jedT2Xi+fExxkUl4pHdz7usWa5HPZEC9XqCiib+HxbWUfMPzEhs4upyTjyE6o85WmN3SYvTFhUh8HN+wLWvVA1r1MP9bry5DvX8DmqOWx4JIgo1RuXQ6XKYuQOJXvq6r1+nQHNuKeveNP2ZIIBDUHBGG9yZDbwwFYMvbx4ROp+Pxxx9n79693HfffUyePLlOz3R2diYvL8/m3+7dtsM5duhgubNRKpUSGBiIt7c3kZGWZ0OYjIupqdXvah07diyJiYn07t2b119/nbi4OJRK68F67NixKJVK+vTpw4IFC9i0aZPDHpsXL15EpVLRtWtXC69PE/369QPg1Clrz4WOHa1D9JkM3Pn55QsyjspRn8g9DbvD1IW2laoyYxgyhWfDnD+QvOkwW6e+xc8dH2d10/v5fdjzXFmzi4DOTRn243NIbexscwSpl6G+GjtyaQtVSKuRqfoyDOlSz6rPhHCSSWn2wUwkLgqSXl9hO1RRJYKmDcd3aFfyd50kb5ttpVxQPbJq2lBTZOjfMgf6t8zLDU2BnXKM74nMxm7LyrR8+0Gcg3xIfP9XNLlFFtfKMvM5MmoBOTtPEjC8C9FP3knEjFuR+XiQtmYHhaetz1BxhCJjODkPN9v1c3dzNeexh6uLM13btSA7r4Af/7QMl/n33iOcjzcsmhcW1TyMVUNTZFwU83Cx/T1xd1aY81RFjtLgKbp4/X6m9W3D5vkT2f7iFOaN7klRSRlPf7eNzAp9pF9Lw3f+67hTlKrLJ855yhJWGs/PK2xg44zE+H3S2XkHdMpiJA30ffd9cArOLZqQ8eK7jeJ96eRhlL2oyOZ1fbESiXvV3297yJo3xeP+e9Hm5FC00vZZnDcCU9tp7Y1TRcXVjlGmPmK3DPNYV95PZP4GD7mgB+9EW1TMhdHPcLL1RC6Nf47SqykEPTQW/7urDnGsiAzGo3d7yq5lULjreJV564LcOA6oq/l+yxvoPWgoytvetp6oKypG4lF120vN3wf7ZVTMB1C0w7A5wP/hCTgpyr1OpD6e+E2/w1g3y4U0RUwYQc/cQ84361Eds/Zmqwvm9q1mnHekfeVeblX0k2JjnvJx1DnAsAEnYsogFH6e7B/3Gptip7Nr6HxyD10kfHw/Ws6baM6vjE9DeTUNn87NCBpmuaAc+/BtKIwL33Lvmn+XHGlLSTXfgn8zN4P8/6S5TU1xjgzCq287Sq9lkr/TOkJLfaAwzmnL7MimNn4LFF435lsfO6YnCk9XEv48SJmd70pdkZj1HDv9Xln9OFAbpH4+AHjdMx6dspiUaY+T2Hs0qTOeRp14He/7JuA54fZ6f25Fbmb91jyvqeT5acLdWUZRqXVY+MqY5zV/HmVar5ZsfnoM2+eMZd7ILhSVqnn6h91kVghJb8r/3d4LuDvL+f7B4eydfxdfzRhCtL8nK/ZdYM2hS3UVDyj/BlWl31b3TZdW00e0Jh3Hq+py/CYMw0kqJfenv22u4yhiwwiZfQ9ZX2+g+OiFKsuqK0Wlhvmkh7Nt/ygPhYyisurb3tdVwdP9W/LLff3Y+8RwNj84iDdGdMDLRc57uy7w80nLzf19Ywybub4+FE9phT6fpypj5TGDZ3WhA32uLjgpjPpXqe21Bn1ZCSiqX4vRqwop27UW1YqFFH/8JKrl8yjd9BX6EiWK/ncha9ff8gY3g24m6zIMfVkJJT8soviTmZT8tAR9XjryrsORtXcseqRAIGhchGfpP5CgoCAuXrxISkpKtWF1TfkBrl+vPvZ7SkqKxT2V0ev1PPXUU6xZs4aJEyeydOnSGtS8/vDysvbqkUqlNtNN3pVqdfWD7uLFi4mJiWHVqlUsWbKEJUuW4OLiwp133skbb7yBv7/hjLqZM2fi5+fHV199xccff8xHH32ETCZj+PDhLFq0iJiYGLvPKCw07JwLDLS9W8n029s6Y9We3GDw0K2pHDWlw7PjrNLOfbHJ7oLQjeT88s0W/847m8S+WZ8jkUmIHdeXppMGcPGbhtmBfENwcqLJu4/j1bst6d//Rdba6s/o8RnalZg3HqA0OYPLT75/Ayr57yZ29gSrtORlf9g1bDYmTZ6fQshd/cneeoyE93+xuu4aHUyH7+ehVZZwZMxLFJ26iszbneBx/WgyfzJ+QzpxdPRL6Bsp7OecByZz37xF/O+zlcQdPEGLmAiSUzPYfuAYLWIiuJhwDYnE/qadfzs648ak/q0imTmymzl9St82ZBQU8/WOU/x26CIPDu0EwIiOTVh3+BKH4tMY/95v9G0RgUanY/uZJPw9DF6n0v/o76Vo2QTfh6eQ9+3PlJ1r2HNZbzTS0BD8316Ek0RKzkuvoctvmPCx/2iMxw3o1RquPvg/NBkGbwPlobMkPPImLTd/QNCDd5L9/Ua7RfhNHIaTRELOT1ttn/9TA9rY0HMu/UP0nP8a+Rt24DN+OO69O9Jk48codx4FmRSv4b3RZOUaMukqjFFOToS9/QyajBwy3v2uVs9sPvsuq7SryzY2/jhv/H47SZw4+uAHFBjPJCw4ncDh6e8waP9Sov/vFi6+9RM6o6fJ6ee+pvt3c+i2YjZpGw9RnJCBV9soAgd3pOBsEl5tom7o2XcCwY0gcPJQnCQSMn/cVqfvfadnrL/1Z5dvajBjZF1oPnkQAJdW1//5rI2O8dunV6vJePpltJmGyCulx06TOedVwtZ8jtc94yn86ffGrGWD8F/Sb3XGV7F/izBmDi/f3D+lZwsyClR8veccvx2N58GBbY35DTfIpRKWTu5PkHHzUJfoIN6e2JeJn27iu70XmNi9+rXOfw1OTviOH4ZepyNnjY01KScnIpfMQp2eTdqS7298/WpJ0wBPmgaUeya7yqXc1jqMFoGeTF21l8/2XWZc+0gkRmecEa1CWX/2OoeSc5jw3R76xASg0eqJu5KOn/GcdWkVjjv/JPQ5qWhyyh1y9Jp8tBcOosu6hsvk+ch73Y7m9G7A6JCEUS6tlrLfP0Wv9M70MQABAABJREFUNDi76FIuU/rHMlymvYisyzA0p3beaFEE9nDAOUVwcyKMpf9AevXqxe7du9m5cycDBw6sNn9UVBShoaGkpKRw6dKlKg2sO3YYlPAePXpYXdPpdDz55JOsXLmS8ePH8+mnn1qdqflvRy6X89RTT/HUU0+RmprKnj17WLlyJT/88AMZGRn88ovBKOHk5MS9997LvffeS05ODnv37mXt2rX8+uuvxMfHs3fvXruhiT09DcpEZqbtsLCmdFO+hpSjptgyll75cSfqgmLU1XhUlO/SvbHeYpdX7yB2XF8Cu7eolbFUa5w0yzzdKLVxXerpanenoq0ybCGtxqsDoMmSRwkcP4jMn+O4Ou/zauvtPbATLb6Ygzorn7MTFqLOyK32npud2DnWxtLUH+PQFBSbF1LttaHMw9C/NQ54Q2oKis2eqlblGN8TTYH9cmKeHU/MzLHk7DrFqfuXlM9QK9D6/UdxiQhkX48nzOF+tcWlJH28HrmvB9FP3knI+P6k/hBXbX0r4uFuqF9Rse36KYtV5jxV0TI2ktXvvMgnq9Zx8NR5Dp08T1RoEC8+di+FymLe/fonfL3r77ya+sLkUWrPe1RZWmbX67Qini5ycpWlDGodaXVtQOtIvt5xijPXs81pMqmEj++/ha/iTrLxeDxrD17Aw0XBkLZR3DugHXcs+cUcqrehMHnZ2NtdL3F3s7vjui4EvTEbdXIqOR833sKB3uhpIfHwwNb2Aic3d3Q1jN4gDQnG/6OlSHy8yXl+IWVHj9e9onVAZ8PrsyJSD7cqxyhDGcqqy7DhvWq6p/jkZbOh1ETJpWTKktJxjg1D6uWOtsDG852c8Bs/BL1WS/aaLdbXa0gbG8a0BJOeU2DyCKz6+62+wXpOXdFV8ACzta1Q4uFm19vIhNb8fbDtVSHxsKHnaHUk3f8S/g9PwHvMIHwmjUBXpKTwr31kL/+FZlu/sDiP0O++Mbh2akni3c+jL7GlkVVPiznjrdKu/bgDTcX2rYdxXl1QXEU/MXkol5dj0jFKUnLMhlITZVkF5B29QuDA9ng0D6fgjMHzIivuJPvueJlmz4wjoF9bJMM6U3j+Goenv0NA/3Z4tYkyh+utCY60pT2vy/8CN4P8/5S5TY1xciJw0mD0Wi0ZP2ytU1GdbcxpL6/ZSVlBcbXRkOQeN+5b79U0lJCeLSm4mkbaPuvz9eoLnVnPsdPv3asfB+ry3LKzF82GUhPqK4lorqchjwpH4uneYO/dzazfmuc1djz5lKUau16nFfF0kZNbXMqgltbhige0DOPrPec4k1Ku45me2ybMz2woNdEsyJtwX3eSc4ooUJXhVcvoYCa01emmDnzTtdX0EalJx7Glpxrx6N8JRUQQhbuPo75mfWRNwIzRuHVuSfzUF2qt49QEk0epycO0MkVlGjwU1be9PZoFeNIuxIdj13NJzism2tfwbZFJJHx0Zze+PhTPxgsp/HIqGQ+FnCHNgrinayx3frMLnzq2eXXoy4zfbmfbaxZOChcoq/33XZ+dgi49AWl4c5x8AtEbw/2anqvLSDQbSs335KSiL8hC4hNk8Gqtw/MFAkHDI4yl/0CmTp3K0qVL+eabb3j00UcJCLA+lNtEaWkpzs7OTJ06lXfeeYclS5bw+ee2DS1ZWVmsWLECiUTClClTLK5VNJSOGzeOzz//vE7nlP4bCA0NZfz48YwbN47u3bsTFxeHSqXC1dVyUPXz8+P222/n9ttvJzs7m507dxIfH2/XKN2iRQtcXFw4evQoxcXFVqF49+zZA0D79u1vqByO8H3Y3Xavmc4qNZ1dWhmPmGCKU3PQqhpe+atIqfE8P1ktla6KZ+4oT8VbXJN6uyP396bwUNWh4HSqUsrScnCOCjJ40VTaoVTV2UE4OdHknccImjyUrF93cmXWR9XupPYe1JmWX85FnVPI2fEvUZpU9RmSAgPbgifavaYy9gM3O/3bNTaE0tQcdMXV92/V1VS8u7dEEehtdW6pq/FsJ9PzKhPz7HiazJ1I7p7TnLxnMboS68mt1N0Fn95tKDgRb/Nc1Nxdp4l+8k48OzSpsbE0ynhWaWJKOm2axVhcKyhSkltQRKfWzRwqKzYylLfnPWKVvmDplwC0bR5jda2xMZ1VmpRdQJsIy7G3oLiUXGUpHaNtR2aoSHSAN7nKDDxtfJdMaRXD7QIoZFIeGdaZRyqFXDx0xdBX2oTb1wXqA3WS8Tye6HDKzlrugJd4eSD180F1rGZn4zmCc6umADQ9ZturIGKVwWs+9amXKd62r96fD6AxnlUqjQxHfeGixTUnTw+kvj6UnXTsXHQoN5RKA/zJXfAKpXv312t9a4PpvCXn2DBUp69YXJN6uSPz96bocNULtTpVKer0bMN5kzbGOtOZUBXPRS2JN/y22gLbIY5NC09OLgqwsQjlOagLirBACuKOok7JqrJ+jvBz6DS710xnlZrOLq2MR0wIqkbQc+pKWYKhDRQxYZSctn63Zf7eFB85W2UZelPbR9hue/OZYZXOgdSXacj6cDVZH1qGoHbradCBS06Vh+FzadMEJ4mEmFVv2qyD39Tb8Jt6GwVb9nHtkddt5vkjeIrNdAClsX3d7Yzz7rHBlKTmoHVgnC++moZv9xY4B3pbnVtqKr+4wjhfZPyO2w3dm29cqK00ZuQdvcLhu9+2yh/7oCF0df6JeKtr1VGWWH72WukZG/3Br/r+8G/mZpC/0ec2tcRncGecwwLI236Msut1+95/HV7FnNb4LfCy8633iglGmZqD5gZ861tMNmyMv9jAXqWms0rlUeGUnbMMfyrxNOh4JcfrX8dTJ1wDqgh7XWjQDZycnaGBjKU3s34b5WcIdZ+UXUibMD+LawWqMnKLS+kYWf38Itrfk9ziUjxdrI1rnkbDaMWQqzHGUPG28tu7p7aYz0yvQr9VHnZQx7Gn38baP+vahN/EWwDI+fEvm9dNOk7THxbZvO4/bST+00aS/9d+Eh96o8r6OkKUj8F4mZRXTJtgb4trBSVq8lRqOob61OkZpvNJS9SW7aiQSXi4dzMe7m25ZnA42bBhonJ96huT8VLiE4Q2wzJMMM5uOLl5ok25YuPOGjxDZZzXyMr1Nl2uYU1OX2pb1zOny+TCWCoQ/MP5b7kN/kdo0qQJM2fOJDs7m/Hjx5OQkGCVp6SkhI8++og33zQsKDz55JNER0fz448/snjxYouQrQDp6elMmTKFnJwcnnjiCZo2bWq+ptPpeOKJJ1i5ciV33nkny5Yt+08aSktLS9mxY4f53FYTSqWSoqIi5HK5We6tW7ei0VguZKvVanJzDd57Li72PXwUCgV33XUX2dnZvPvuuxbX4uLi2LJlC02aNKFXr14NLkd9km7c7Ro6oJ3VNf/OTXH2cSd9f/2eL+UIAZ0NfbkouXaT6oJ9hsmR98BOVtd8jGmmPFWWs/8MUndXPLu3si5nUCdzHgsqGkrX7ebykx9UGwrCe1BnWn41D02+knMTXqI0Ia3augmqJ9d4LqTfIOtzg726NEPu40HuPscWz0z5bJVlSsvba11W7OwJRkPpGU5MexOdnTMqnRSGfU4KP9uemXLj2Wg6B84hqUy3di0B2Gdj0WCvMa1ruxY1LteEsljFjkMn8PZ0p3entrUup6HoZlzk3nfRejK875JhoamrncW1ivRoalhEjE/Ps7pmSgvz9bC6Zos/jxsWOm/tGOtQ/tqiOnQSANc+Xa2umdJKDluftV1XCtZutPlXZlxgU27bR8HajWiuN9ymkLLjhnPRXHp0t7rmbEwrPebY2WnSkGD8P34PaWAAuS++SsmuPfVX0TpQdMBg7PUc0NnqmilNub96g3CRcaxz79baupyBxnIOlJdTtNfQZ1yaWXtZI5OiiAlFq1Shybbe+AHgP2k4ANl2Fp/qk8y9Bj0neKD1Zja/zk1R+LiTue/G6zl1RXnQ0B7u/azb3qO/Ia34QPXvdvHB00jcXXHrat32HgO6OFwOgPcdgwDI/708FJnywClyf9xs9Ve4/RAApZeTyf1xM8rdxxx6RmVyjON8wKAOVtd8ujRF7uNBtoOeXaZ8tsoKNKZl7y0vK+/wJbTFpbhFByGx4cXj0cLgraNKsh2VpiKuEQH49mxJ4flrFJ5Ldqi+FVEdNLSRe98uVtfc+xnb8VD9f+v/KdwM8jfq3KYOBE4ZCkDGqoY9VsXkwRk+0HpOG2Cc06bdgDmtk1RC0/H90Kk1XP5pV4M+q+SwQcdz6W2t45nSSo6crP/nHjoOgLxJlPVFmRRZZBi6YhXa3Lx6f7aJm1m/7RZj2OC574r1eoEprWu07aOjKtIj1rCZNj7TOppBvHHDUJhPuddy91jDc+OzrPOrtTqScwpxlcvwNYZlrQtm/ba/DR1ngLVeag/lgdN29VuTjlNkpxypjydew3uiyS2gYLNtw7fywClyfvjL6q9gm0HHKbmcTM4Pf1G0q3Y6TmW6RvgCsD/Reo1snzGta4Sf1TVH0eh0nMvIxwkI8XIs+tGf5w2ba0a0DK31cx1Be82wIUQaZd2WpjTd9YtW1xzGSYIkKAq9Xoe+sNyjWnfNcA6txM+GfBIJEu9Aw3mpKtsbSAUCwT8H4Vn6D2XBggWUlJTwySef0L17dwYMGEDr1q2Ry+UkJiYSFxdHTk4OCxYsAMDHx4e1a9cyceJEFi1axA8//MDQoUPx8vIiISGBv/76i6KiIu677z5eeukli2ctXryYVatW4eHhQbNmzXj7besdzKNGjaJDB+sFAUfQaDQsWmR7BxUYPGmjo6NrVXZNUKlU3HHHHcTExNCtWzciIiJQKpVs2rSJ9PR0Zs2ahUJh2Bk0Y8YM3Nzc6NWrF5GRkajVauLi4jh//jzjxo0jMtLGol8FXnnlFfbs2cOSJUs4ePAg3bp1IykpiXXr1uHm5sbHH39c6xDHNZGjPimMTyN93zlC+rUlbEhHUrYZFo6dZFI6zTOEPbu8crvFPXJPV1yDfVAXqFBl5NX62R5RgWhL1FZleDULo9NzhtCqietqtyMzf/dJShLSCLizP2lf/kHxmQQAJO4uhM+agE6tIXPNNnN+mZ8nMj8vNDkFaIxerQAZ328h4M7+RM6bwrlJr6A3eo159WuP96BOFOw7Y7n72nhGadCkIWSv38PlJ96rkaH07ISXzDvHBXVHFZ9K7t6z+PZrh//QzmRvNUxUnGRSmjw3GYCU7y1Dgkk9XXEO9kVTUExZhb6ZujqOqEdHEz1rHJmbDqE1hvFybxlB6MQBFF9NI3e35WQrds4EYmdPIG/fWU7cbd9QCqDJLUJ56TruzcMJnTaE1JXl/VPq4UrU42MAyN1T8wWsnh1bExESyJ87DjB19DBaGRc3lMUqPv9hAzKplDuG9jXnz80vJK+gCB8vD4uwuiWlZchkUmQVNm6UqdUs/OAb8guVzHtwCs51CP3TUPRoGkqEnycbT8QzpW9rWoUZzn9WlqpZtu0EMokTd3Qt3yWbqywhT1mCj7uLRZjcO7o155udp1m97xxjujUn2NvdXM6X2w2LNrd0sDR+FpVYh/jdciqBdYcv0TYigKHtGnacVB04hjo5BY/bBpP//W+UXTAYaZ3cXPF7eCp6tYbC38oNVhIfL6S+3mhz89Hl1f4szsyF79lMD3z9WRQxEeQu/4HSkw27aFl6+Aia69dxHT6Uop/Worlk2G3s5OaK54x70Gs0FP+5yZxf4u2FxMcbXV6+xTmkVobSnbsbtN41oXDPCUoTU/EdM4CsrzegOnsVAIm7K8FPTUKv1pDzc/k3TupbPtZpc8vHuuzVm/G9YwChs+/myrQXzWOdR98OeA7oTNH+0xaepWVJaRTsOIrXwC74TR5Ozg/loXSDHxuPzNuDnF+2g42zF6V+XngN7Y4mO5+CLQfr/TepTFF8Gpn7zhHUry0hQzqSVkHPaTvPoGtcraTnyCroOSV10HMaEuXe45QlpuI9ZhA5326g9Jzh3Za4uxLwxGT0ag15a8uNE1JfL6S+XmhzC9Dmlvfv3B824T16IIHP3EvivS+Ase3d+3TEvX8XlAdOWXldSDxc0VUKa+s5oi8+44ejOnGBws17zen5a/8mf621kcStZ3s8B3dHefAUaS9+XPvfIT6N7L3nCOjXlsChncjcehwwtG+L5yYBkPz9Not7ZBXG+dIK7XttdRxNHh1Fs1l3kr7pMBrjOO/RMoLwif1RXk0je3f5GKwtLuXaz7uIvncYzZ4ey8U315ivhY/vh2erSHL2n7d4htTN2crLVebpSsePHkMik3L+fz/U7nfYd5yypFS8Rg8i97v1lv3hMUN/yP+l+v7wb+VmkL/R5jZ1QObnhe/wbqiz88n961C9lGmPgnhDyNvQvm2JGNKRaxW+9V3mGua0F1dZz2ndgnwoK6zbnLYikcM64xbkQ9LmI/VWpj1KDh416Hgjh1C4+jfKLpTrOT4PTUOv1lC0brM5v8THC6mPN9q8uul4mmupqPYexrVPNzzGjqTo1/Lzyb1nTEbq5UnR73/b1AHqi5tZv+0RG0yErzsbTyUypWcLWoUaDGjKUjXLdpwxzGs6lc9HcpWl5BWX4uPmjK97uSHzjs6xfLPnHKsPXmRM51iCjWHolaVqvtxl2Ih0S9vy9bFIP096Nw1h35U0fjlyhXFdyx01vt59lsISNaM6/D979x0eRfEGcPyb5NJ77wkJvSb0EkAJRboI0qv6UwErCiIoYqeIigXBgkiVpkiX3nvvPSEJpBDSe7v7/XHJkctdGiREzft5njwP7O3Nzrs7Nzu7szPri8Lo0cfupOa3b+2efoL7v20ks3D79rUhetq3NoXatw+Ob9zv27Dr+wSub48gdESh9m27/PbtsYtkh+ofWWrfvxOGpsbEr9iKKlv/tLcJa3aRsEZ3enHLNo2wCW5J2rGL3H3vh4feD0W18nHEy9acrVejGBroS10X9cPUadm5/HzsFgpDA/o2fDCtckJGNokZ2diZm2hGjAKci0ygibsdBoXeM5qrVDJ3/zWikjNpV8MJ2yLXr6lZuZppgAvsuB7N+kt3aOhqS3At1wqLUx9lxFWUibEY1W2Fwdk9qO6rH1DA2BTjVj1R5eWRe7nQvUMzSwzMrdSjRTMfjHA3dPNDGR2qnbiBIcYdBmBo40je7YtQaBSpKuk+eWGXMPJtiFHDIPIuPXhgVtGiOwZmluReOQoqeU+mEP900ln6D2VoaMjnn3/OwIEDWbhwIYcPH+bw4cMolUpcXV0JDg5m+PDhdOrUSfOdWrVqcejQIX799Vc2bNjAmjVrSE9Px8nJic6dO/P888/rfQdqeLh6aoLU1FTmzJmjNz8+Pj4P3Vmal5fHrFmziv28ffv2j6Wz1NLSko8++oh9+/Zx5MgRYmNjsbOzo3bt2nz00Uf07//g3SbTp09n586dnDp1ir///hsLCwv8/f2ZO3cuI0YUP61PAScnJ3bt2sXs2bPZsmULR44cwcbGhp49ezJ58mQaNGjwWOKoaMffXcRTG6bzxMI3Cdt4jIyYBDyebIJ9Q19uLN9DzGHtJ/K9e7Sg3dyXubVqP0cm/KT1WbMPhmJqr+5csavnlb9sGLlpmQBcmreR5JvqC3CXNvVo88ULRB++QurtGHLSMrH2c8OzcyBGJgrOf/Un908/5FQaeUpCJv5AvRXTaLjuM+7/dYC81AwcerTGzNeN8JnLtW4EuD3XE6+3B3Pny1Xc+XKVZnny4YvELN+B6/CuNN4+h8RdpzB2ssOxbxB5KRmEvqs9PbbXW4NwGRxMXmoGGSGReL2p+z7N+L+PaW5wmNXypO6vkzE0MyH572M49eugs35WxD1iV+/RWV4V1m74mzPn1TcKb4TcBuCPTX9z4oy6oyi4Y1s6d2xXVdnT69rkn2m+6VMaL5rIvQ1HyIpOwCE4AOuGNYhctovEIp2Pzj1b0eDbV4hauZcrbzy4uMkIiSJ0zhpqThlK6z1zuLfpKEYWZrg+E4SBQsHVt39EVeimgNvgJ/CbqL55lXzmFr7j++rkLeHwJa3RqDem/UaTpZOp/9VYXJ8JIuV8KMa2ljh2a46pix33t58ibsfpcu8DhZERH742hrHTv2LMuzPp0bE1luZm7Dpymrsx93l1xDPU8HwwsvL3zbtZ8PsGxg7ty/hhT2uWX74ZxoQZ82gb2AA3JwdS0zM4cPI8UbHxDHiqI8P6dNbZ9h/b9nPmsvpJ0Bth6lGcf24/wIkL6qc0g9s0Jbit7kiQiqQwMmT6gCDG/bqd5xdsoXugP1amxuy6FMbd+FRe6dYMX+cHUwetPHyFH3ed5eXOgYzr+uCJZk8Hayb0aMGsjccY/M16OjX0xURhyIGrd4hMSGVAqzq0ruWhte2R8zbhameJn7MtpsZGXIy4z8mQaLwcrPlieCeMKvsd4nlK7n0wF4+fPsNzyZekbtmLMi0dy85BGHu7E/ftb+TkHxcA22F9cRg/kvgflpLwg/b7mJw/fVvzbyNnB51lcXN+fqQbUBUuT0nijDk4fj0bpx++JWPnblRpaZg90QGFpwfJP/5CXsQdzeqWzz6D9QtjSFn4GykLF2uWO86bi8LdjeyLlzCu5Y9xLX+dTRVeH8CiT09MmqhHMipq+ucv64Vp00AAMg8cJHN/BYxOzVMSMfl7/Jd8SK01M0jYcABlajq23dti6uNG1BdLtTo5nUf3xm3CUKK//p3ouQ+mUE09coG437fhOPQp6myZS/Lukxg72WHXuz3KlHQi3p+vs+k77y+g9p+z8Zn1Grbd2pB16w7mDf2xDgogOyKGyM8X6c2yw4BgDE2Muf/nHs1Nq8p2+t1FdNownba/TuDOxmNkRifg2qkJdg19CVm+h9giswJ49mhJy29e5vaq/Zx8U/s83+SDYZoZAGzrqW8iNpk+XNPOufb9BlJuPmhfeHRvjkf3FgBY+jjnL2uBhbf63/ePX+P2ir3lDypPSeTUb/Fd9DE1Vs4iedN+lKnpWHdrh4mPG/e+XKLVyekwsjfObwwn9pvlxH67QrM8/eh5Elb9jf3g7vhv+JbUvSdQONlh06sjytR0oj7Q7cj0++NrcqJiyboVgSorB/OAOli2aUJ2WBR3Xp1R6kNiFe3i5IW02/QRzRe9RdSGo2RFJ+AcHIBNQ1/Cl+0m7pD28XXr2ZKAb8cRsXIf599YoFmeFhLNjTl/UHfKYDrsmUX0puMYWZji8Uw7DBUKLrz9s9Z5HuDa56twbNeA2hOewaFVXZLOhWDh74Zrt2ZkJ6RyYdIv2tvu0ZK6Uwdz/+AlsmISMHGywfWp5pg62XJt5mrubTv1cDshT0n0e9/gvfATfJbPJmXzPvIKyoO3O7FfLSbn9oO63n5EH5xeG87975Zz/7vlWkm5z5yg+bciv64vvOzerIVaN6NtBz6FRXP1NZBpnRrqZYOe0kzLnLLzKKk7K2c6So3qEH8VXdsAOA/rgk3+SFTz+r4PlrVVzyYSv+04CX/rPvziPPBJDE2MiV6z77HU94enLKLX+ukE//ImoZuOkRGdgGenJjg08OXa8j1EF7mm9e3Rgg5fv8yN1fs5WOSatuW0oZjm1/X2+de0LT8YRk5+XX/h+40k3dLtVK49tGAK3r0VHZ6uPCVxH32F6/wZuP36FWl/70GZmo5F5/YYe7mT8P0icsMflHubIU9jN3YUiQuWkLhgqVZSTh9P0vzbyMlRZ1n8Vz9qtfHiPv8W98Xf4DT9LSw6tSMnNAKTerUwb92U3MhoEr7W3p8Vrhq3bxVGhkzv24pxS/fx/KJddG/ko76uuXKHu4lpvBLcGN/8GYkAVh6/zo/7LvHyEw0Z1+nBLBue9lZM6BbIrK2nGTz/bzrV98LEyIgDNyKJTExjQPOatC4yxf3UXs0ZvXAnH288wZ6rd/FzsuZqdALHQ+/hbmvBhK6BFRNknpI7736H3+KPqLl6Jokb9qNMzcAmv30b/cVSrU5Op9G9cH1zGDFzVxBTqH2bVqh9W3vzNyTvPoHC2Q673h1QpqaX2JFpP0g9C0r8ysqfBaWsFIaGfNC1EeP/PMnzq4/Rva47lqYKdt+I4W5yBq+0q615zyjAqrNh/Hj0Fi+3qcnYtg9eNzZl6zkMMCDAww4XSzNSsnI4fTeB2wlpuFmb8V5n3ZmiRq08gquVGX4OVpgqDLkYncTJO/F42Zozu3cgRoYGOt+pUCol2buWYtrvdcwGTiTv2glU2ZkY1QrE0NaZ7MPrNVP1AhgHdMK4TW9yjm4i59iDabNNevwPVCqUUSGoUhMxMDXH0LM2hg5uKJPjyN69QmfT2Xt+x2zQO5h2GUlezQCU8TEYunhj5F1P/Z2Df1Zu7KJ8pONaFEM6S//hmjZtyvfff1/m9c3NzXnllVd45ZVXyvyd+fPnM3++7s2tinDhQvmmNNm8efNDpZWYmFhqWsbGxrzxxhu88cYbpebjhRde4IUXXih1veK2DeDo6MisWbNK7CguUNIxmDJlClOmTNH8vzxxVLSkG5Fs7TWdwMkD8QgOwNjClJTbMZx4fzHXFpVvyiSfXq2w8tae9sW3dyvNv0NWH9B0lsZfuM3tv47gEOCPU6A/CgtTshJSidxzjuu/7SBqX9nfJadP8uGLXOr3Ht4Th+DYJwgDEwUZ1yK4MXsucev2l55AvtB3FpB+JQzXEd1we74XeemZJOw4ScSs5TpPXpt6qWM3sjLX21EK6s7Pgs5SE2c7DPOf2tPXUVoQxz+ls/TM+Uus37qzyLLLnDmvvhHp4e76j+ssTb9+l5Pdp1JzyhAcggMxsjQj43Y016f+yp1ft5WeQCFhc9eRGRGL94s98RzdDWVOLkknrhEyezUpZ7U79s291VMVGRor8BnfR3+CX2hP3Ru/5xyner6Hz6tPY9e6HnZt6qPMziX9+h3Cvl3H3XLmt7BWTeqxeNa7/LB8PdsPniAnJ4+aPh68OuIZej1ZtunD3Z0daNmoLqcv3SAuMRkzUxPq1/Rh4guD6RrUQu93zly+wYbdh7WXXbnJmSvq9wt5uDpVemcpQMua7iwa25MFO86w/fxtcvPy8He1Z3zXZvRqWrP0BPINDWqAh70Vi/dfZNu5EPKUKmq62vFCpyYMaFVXZ/1uTfzYfSmMC+Gx5OYp8XSw4sXgAEZ3bKQz4rSyZJ44x92Rb+Pwykgsn+qIgbGC7FthxH+/mNTNZa9bbPp1K3FZwg/L/lE3kwCyT5/l/tjXsf7fGMyDnwRjBbmht0n4eREZ28t2flO4q28UmTRqiEkj/dNMF+0sNWnSGIte3bWWmQY0hgD1Taq86OiK6SxF3dF589l3cXtrGPa9gjAwMSbzejhhXy4n4a+yvy8tYsoPZFy9jeOw7jiP6Y0yPZPkXSd0OlwLZIdHc73PW7i9NQybJ5th3SGQ3NhEYhdvJuablSVMwdsFgLjHePMp5fpddvf8gEbvDsItOACFhSmpt2M4895ibi3aUXoChXj2boVlkXaOV6F2Ttiq/VqdpXYNfakxuKPW+naNfLErNKr8oTpLUXd0hg5+B5c3h2PTsz0GxgqyboRz5+ulJG8oe5pR731P5tXb2A/tjsPovijTMkjddZx7Xy7W+y6v5M37sX6qHeaB9TAwNiInIobY738n7uc/dEacPg6p1+9yqPv71J0yGJfgQIwsTUm/HcOlqb9x+9fylbObc/8iPSIWvxd74Du6C8qcXBJOXOf67DUkndV9l2hOQiqHe31A7YkDcOvREvuWdchOTOXu2oNcn/MHGWH3tNZPvhJO8uUwnJ9sgomDNTnJ6SSevkHogi06nbrllX7sPGHDJuH0+gise3RQl4eb4UTOXUryxr1lTse2f9cSl93/brlWZ6FF8wY637Fo3hCaq+vLnLv3Kr+zlOoRf1Vc2wDYtKyH8+Bg7WWt6kMr9dSHWXdi9XeWaqbgLV89+7CSbkSyqfd0mk0eiFcndV2fcjuGo+8v5spv5bum9e3VCusidX2NXg/q+purD+h0lpq72uHVKYD06ATu5I9yr2yZJ88R9dwE7MaOwrLbE6BQkBMSRuwPv5G2ZXfpCeSz6qvbxiu8LHHBEq02Xu6dKCKHvYLd+NGYt2uBedvm5N1PIHnlehJ/XIayEqfgLVCd27ct/VxZ9HxnFuy9yPZLEeTmKfF3sWV8cGN6NalR5nSGtq6Dh50liw9dZdvFcPV1jbMNL3RowIDmutdH3g7WrHipGz/sucjhm1EcuRWNk5UZg1vW5uUnGuJgVbapW8si7cgFbg2cjOuE4dj1bo+Bsbp9G/7lMhLXl719e3fqPDLz27dOz/VBmZZJ8s7jRM9ZWuyoUvOA2pjXq0H62WtkXgurqJAqREtvRxYNbs38IzfZfiNafewdrRjfrjY963uUngAwsIkPh2/f52REPImZ2RgZGOJtZ8H/WvkzsrkfNnreS9utjhu7b8ZwITqR3DwVHrbm/K91TUY399" id="320" name="Google Shape;320;g238133c4623_0_34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238133c4623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275"/>
            <a:ext cx="4572000" cy="22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38133c4623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0975"/>
            <a:ext cx="4183275" cy="27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811b8fb9b_1_87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3811b8fb9b_1_87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3811b8fb9b_1_875"/>
          <p:cNvSpPr txBox="1"/>
          <p:nvPr>
            <p:ph idx="2" type="body"/>
          </p:nvPr>
        </p:nvSpPr>
        <p:spPr>
          <a:xfrm>
            <a:off x="6207950" y="235600"/>
            <a:ext cx="2568600" cy="41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/>
              <a:t>Here, the value for the hopkins test is near to 1.  So it’s clear that the data is significantly a clusterable data</a:t>
            </a:r>
            <a:endParaRPr sz="1500"/>
          </a:p>
        </p:txBody>
      </p:sp>
      <p:pic>
        <p:nvPicPr>
          <p:cNvPr id="330" name="Google Shape;330;g23811b8fb9b_1_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875"/>
            <a:ext cx="6113301" cy="43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3811b8fb9b_1_875"/>
          <p:cNvSpPr txBox="1"/>
          <p:nvPr/>
        </p:nvSpPr>
        <p:spPr>
          <a:xfrm>
            <a:off x="654250" y="151475"/>
            <a:ext cx="740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Hopkins Statistics for checking the clustering tendency</a:t>
            </a:r>
            <a:endParaRPr sz="1700">
              <a:solidFill>
                <a:schemeClr val="lt1"/>
              </a:solidFill>
              <a:highlight>
                <a:srgbClr val="4A86E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3" name="Google Shape;103;p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4"/>
          <p:cNvSpPr txBox="1"/>
          <p:nvPr>
            <p:ph idx="2" type="body"/>
          </p:nvPr>
        </p:nvSpPr>
        <p:spPr>
          <a:xfrm>
            <a:off x="4939500" y="394138"/>
            <a:ext cx="3837000" cy="402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Presenting the information about list of countries that fall under category of “Under Developed”, “Developing” &amp; “Developed” countries.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 sz="2000"/>
              <a:t>By providing this information, the company can take a informative decision towards their growth of company.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811b8fb9b_1_4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3811b8fb9b_1_47"/>
          <p:cNvSpPr txBox="1"/>
          <p:nvPr>
            <p:ph idx="2" type="body"/>
          </p:nvPr>
        </p:nvSpPr>
        <p:spPr>
          <a:xfrm>
            <a:off x="5166675" y="119900"/>
            <a:ext cx="3977400" cy="72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      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2) MODEL BUILDING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k-means clustering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Using elbow method to find the optimal no.of clusters. And the optimal no.of clusters is 3. So building the model with 3 clusters.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38" name="Google Shape;338;g23811b8fb9b_1_4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g23811b8fb9b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575"/>
            <a:ext cx="5103951" cy="30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3811b8fb9b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0" y="3418650"/>
            <a:ext cx="4838450" cy="11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811b8fb9b_1_6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3811b8fb9b_1_6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3811b8fb9b_1_64"/>
          <p:cNvSpPr txBox="1"/>
          <p:nvPr>
            <p:ph idx="2" type="body"/>
          </p:nvPr>
        </p:nvSpPr>
        <p:spPr>
          <a:xfrm>
            <a:off x="4897425" y="-111500"/>
            <a:ext cx="3837000" cy="42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88"/>
              <a:t> </a:t>
            </a:r>
            <a:r>
              <a:rPr lang="en-US" sz="2088"/>
              <a:t>Hierarchical clustering</a:t>
            </a:r>
            <a:endParaRPr sz="20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Using</a:t>
            </a:r>
            <a:r>
              <a:rPr lang="en-US" sz="1500"/>
              <a:t> dendrogram to find the optimal no.of clusters.From dendrogram it’s clear that the optimal no.of clusters is 3.  So building  the model with 3 clusters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g23811b8fb9b_1_64"/>
          <p:cNvPicPr preferRelativeResize="0"/>
          <p:nvPr/>
        </p:nvPicPr>
        <p:blipFill rotWithShape="1">
          <a:blip r:embed="rId3">
            <a:alphaModFix/>
          </a:blip>
          <a:srcRect b="-2859" l="1390" r="-1389" t="2860"/>
          <a:stretch/>
        </p:blipFill>
        <p:spPr>
          <a:xfrm>
            <a:off x="57525" y="73625"/>
            <a:ext cx="4528500" cy="26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3811b8fb9b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0" y="2644325"/>
            <a:ext cx="4442025" cy="1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3811b8fb9b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825" y="3651550"/>
            <a:ext cx="4581825" cy="14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811b8fb9b_1_8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3811b8fb9b_1_8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3811b8fb9b_1_80"/>
          <p:cNvSpPr txBox="1"/>
          <p:nvPr>
            <p:ph idx="2" type="body"/>
          </p:nvPr>
        </p:nvSpPr>
        <p:spPr>
          <a:xfrm>
            <a:off x="6281575" y="1455725"/>
            <a:ext cx="2692800" cy="24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/>
              <a:t>Using AIC-BIC method to find the optimal no.of clusters. </a:t>
            </a:r>
            <a:r>
              <a:rPr lang="en-US" sz="1500"/>
              <a:t>From this </a:t>
            </a:r>
            <a:r>
              <a:rPr lang="en-US" sz="1500"/>
              <a:t>method</a:t>
            </a:r>
            <a:r>
              <a:rPr lang="en-US" sz="1500"/>
              <a:t> it’s clear that the optimal no.of clusters is 4.So building the model using 4 clusters. </a:t>
            </a:r>
            <a:endParaRPr sz="1500"/>
          </a:p>
        </p:txBody>
      </p:sp>
      <p:pic>
        <p:nvPicPr>
          <p:cNvPr id="358" name="Google Shape;358;g23811b8fb9b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1700"/>
            <a:ext cx="6113300" cy="29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3811b8fb9b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25" y="4164500"/>
            <a:ext cx="3217450" cy="8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3811b8fb9b_1_80"/>
          <p:cNvSpPr txBox="1"/>
          <p:nvPr/>
        </p:nvSpPr>
        <p:spPr>
          <a:xfrm>
            <a:off x="4766950" y="351325"/>
            <a:ext cx="42915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Gaussian Mixture Model clustering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3811b8fb9b_1_9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3811b8fb9b_1_96"/>
          <p:cNvSpPr txBox="1"/>
          <p:nvPr>
            <p:ph idx="2" type="body"/>
          </p:nvPr>
        </p:nvSpPr>
        <p:spPr>
          <a:xfrm>
            <a:off x="5166650" y="1210475"/>
            <a:ext cx="37026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Dbscan clustering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/>
              <a:t>Here, when we give the epsilon as 0.5 and </a:t>
            </a:r>
            <a:r>
              <a:rPr lang="en-US" sz="1500"/>
              <a:t>minimum</a:t>
            </a:r>
            <a:r>
              <a:rPr lang="en-US" sz="1500"/>
              <a:t> samples as 12, four clusters were formed. So building the model with 4 clusters.</a:t>
            </a:r>
            <a:endParaRPr sz="1500"/>
          </a:p>
        </p:txBody>
      </p:sp>
      <p:sp>
        <p:nvSpPr>
          <p:cNvPr id="367" name="Google Shape;367;g23811b8fb9b_1_9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23811b8fb9b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8" y="1210475"/>
            <a:ext cx="4794351" cy="12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3811b8fb9b_1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50" y="2479775"/>
            <a:ext cx="47943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811b8fb9b_1_893"/>
          <p:cNvSpPr txBox="1"/>
          <p:nvPr>
            <p:ph type="title"/>
          </p:nvPr>
        </p:nvSpPr>
        <p:spPr>
          <a:xfrm>
            <a:off x="238075" y="168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</a:t>
            </a:r>
            <a:r>
              <a:rPr b="1" lang="en-US" sz="2666"/>
              <a:t>Visualising the clusters using boxplot</a:t>
            </a:r>
            <a:endParaRPr b="1" sz="2666"/>
          </a:p>
        </p:txBody>
      </p:sp>
      <p:pic>
        <p:nvPicPr>
          <p:cNvPr id="375" name="Google Shape;375;g23811b8fb9b_1_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875"/>
            <a:ext cx="4388274" cy="23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3811b8fb9b_1_8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300" y="691725"/>
            <a:ext cx="4133750" cy="24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3811b8fb9b_1_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50" y="3149200"/>
            <a:ext cx="4238926" cy="21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3811b8fb9b_1_8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125" y="3191275"/>
            <a:ext cx="3954924" cy="20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811b8fb9b_1_10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3811b8fb9b_1_10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3811b8fb9b_1_104"/>
          <p:cNvSpPr txBox="1"/>
          <p:nvPr>
            <p:ph idx="2" type="body"/>
          </p:nvPr>
        </p:nvSpPr>
        <p:spPr>
          <a:xfrm>
            <a:off x="4928975" y="152550"/>
            <a:ext cx="3837000" cy="4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300"/>
              <a:t>3) MODEL EVALUATION</a:t>
            </a:r>
            <a:endParaRPr sz="7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100"/>
              <a:t>Here, we have used two metrics for model evaluation. They are silhouette method and Davies Bouldin index. </a:t>
            </a:r>
            <a:endParaRPr sz="5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100"/>
              <a:t>The low the Davies Bouldin Index score means  the good the model is.</a:t>
            </a:r>
            <a:endParaRPr sz="5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100"/>
              <a:t>So, from here we found that the K-means clustering is having high accuracy, and this model creates good cluster for the global development measurement dataset.</a:t>
            </a:r>
            <a:endParaRPr sz="5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g23811b8fb9b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150"/>
            <a:ext cx="4872125" cy="35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811b8fb9b_1_904"/>
          <p:cNvSpPr txBox="1"/>
          <p:nvPr>
            <p:ph type="title"/>
          </p:nvPr>
        </p:nvSpPr>
        <p:spPr>
          <a:xfrm>
            <a:off x="311700" y="140950"/>
            <a:ext cx="8520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92100" marR="304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94"/>
              <a:t>since k means clustering is giving us the </a:t>
            </a:r>
            <a:r>
              <a:rPr b="1" lang="en-US" sz="1494">
                <a:highlight>
                  <a:srgbClr val="FFFFFF"/>
                </a:highlight>
              </a:rPr>
              <a:t>high silhouette score</a:t>
            </a:r>
            <a:r>
              <a:rPr b="1" lang="en-US" sz="1494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-US" sz="1494"/>
              <a:t>and lowest dbi score we are considering it for further analysis</a:t>
            </a:r>
            <a:endParaRPr b="1" sz="1494"/>
          </a:p>
          <a:p>
            <a:pPr indent="0" lvl="0" marL="101600" marR="101600" rtl="0" algn="r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03F9F"/>
                </a:solidFill>
                <a:latin typeface="Courier New"/>
                <a:ea typeface="Courier New"/>
                <a:cs typeface="Courier New"/>
                <a:sym typeface="Courier New"/>
              </a:rPr>
              <a:t>In [ ]:</a:t>
            </a:r>
            <a:endParaRPr sz="1050">
              <a:solidFill>
                <a:srgbClr val="303F9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​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g23811b8fb9b_1_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000"/>
            <a:ext cx="8775419" cy="40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3811b8fb9b_1_91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3811b8fb9b_1_91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3811b8fb9b_1_913"/>
          <p:cNvSpPr txBox="1"/>
          <p:nvPr>
            <p:ph idx="2" type="body"/>
          </p:nvPr>
        </p:nvSpPr>
        <p:spPr>
          <a:xfrm>
            <a:off x="5166650" y="724200"/>
            <a:ext cx="3609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From the graph, we understood that,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Cluster 3 - Developed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Cluster 2 - Developing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/>
              <a:t>Cluster 1 - Under developed</a:t>
            </a:r>
            <a:endParaRPr sz="1500"/>
          </a:p>
        </p:txBody>
      </p:sp>
      <p:pic>
        <p:nvPicPr>
          <p:cNvPr id="400" name="Google Shape;400;g23811b8fb9b_1_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075" y="470888"/>
            <a:ext cx="5061450" cy="21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3811b8fb9b_1_9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075" y="2659525"/>
            <a:ext cx="5061450" cy="23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5eb2a219f9_0_9"/>
          <p:cNvSpPr/>
          <p:nvPr/>
        </p:nvSpPr>
        <p:spPr>
          <a:xfrm>
            <a:off x="0" y="0"/>
            <a:ext cx="9161100" cy="101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5eb2a219f9_0_9"/>
          <p:cNvSpPr txBox="1"/>
          <p:nvPr>
            <p:ph idx="4294967295" type="title"/>
          </p:nvPr>
        </p:nvSpPr>
        <p:spPr>
          <a:xfrm>
            <a:off x="311700" y="220100"/>
            <a:ext cx="8520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</a:pPr>
            <a:r>
              <a:rPr lang="en-US" sz="1900">
                <a:solidFill>
                  <a:schemeClr val="lt1"/>
                </a:solidFill>
              </a:rPr>
              <a:t>4)DEPLOYMENT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08" name="Google Shape;408;g25eb2a219f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600"/>
            <a:ext cx="4132619" cy="38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5eb2a219f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219" y="1164600"/>
            <a:ext cx="4106108" cy="3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eb2a219f9_0_20"/>
          <p:cNvSpPr/>
          <p:nvPr/>
        </p:nvSpPr>
        <p:spPr>
          <a:xfrm>
            <a:off x="0" y="0"/>
            <a:ext cx="9161100" cy="101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5eb2a219f9_0_20"/>
          <p:cNvSpPr txBox="1"/>
          <p:nvPr>
            <p:ph idx="4294967295" type="title"/>
          </p:nvPr>
        </p:nvSpPr>
        <p:spPr>
          <a:xfrm>
            <a:off x="311700" y="220100"/>
            <a:ext cx="8520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</a:pPr>
            <a:r>
              <a:rPr lang="en-US" sz="1900">
                <a:solidFill>
                  <a:schemeClr val="lt1"/>
                </a:solidFill>
              </a:rPr>
              <a:t>Deployment on localhost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16" name="Google Shape;416;g25eb2a219f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600"/>
            <a:ext cx="3607674" cy="3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5eb2a219f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50" y="1164600"/>
            <a:ext cx="3913450" cy="382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0" y="0"/>
            <a:ext cx="9161100" cy="101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lt1"/>
                </a:solidFill>
              </a:rPr>
              <a:t>   </a:t>
            </a:r>
            <a:r>
              <a:rPr lang="en-US" sz="1900">
                <a:solidFill>
                  <a:schemeClr val="lt1"/>
                </a:solidFill>
              </a:rPr>
              <a:t>                                           Features in dataset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12" name="Google Shape;112;p5"/>
          <p:cNvSpPr txBox="1"/>
          <p:nvPr>
            <p:ph idx="4294967295" type="body"/>
          </p:nvPr>
        </p:nvSpPr>
        <p:spPr>
          <a:xfrm>
            <a:off x="231725" y="1100700"/>
            <a:ext cx="22473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Birth Rate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Business tax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CO2 emissions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Country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Days to start business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Ease of business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Energy usage </a:t>
            </a:r>
            <a:endParaRPr sz="105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GDP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050">
                <a:solidFill>
                  <a:schemeClr val="dk2"/>
                </a:solidFill>
              </a:rPr>
              <a:t>Health exp % GDP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</a:endParaRPr>
          </a:p>
        </p:txBody>
      </p:sp>
      <p:sp>
        <p:nvSpPr>
          <p:cNvPr id="113" name="Google Shape;113;p5"/>
          <p:cNvSpPr txBox="1"/>
          <p:nvPr>
            <p:ph idx="4294967295" type="body"/>
          </p:nvPr>
        </p:nvSpPr>
        <p:spPr>
          <a:xfrm>
            <a:off x="3160250" y="1100700"/>
            <a:ext cx="22473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050"/>
              <a:t>Health exp / Capita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050"/>
              <a:t>Hours to do tax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050"/>
              <a:t>Infant Mortality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Internet usage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Lending rate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Life expectancy female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Life expectancy male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Mobile phone usage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Number of records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4" name="Google Shape;114;p5"/>
          <p:cNvSpPr txBox="1"/>
          <p:nvPr>
            <p:ph idx="4294967295" type="body"/>
          </p:nvPr>
        </p:nvSpPr>
        <p:spPr>
          <a:xfrm>
            <a:off x="6436850" y="1100700"/>
            <a:ext cx="22473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100"/>
              <a:t>Population 0-14 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15-64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65+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total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Population urban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Tourist Inbound </a:t>
            </a:r>
            <a:endParaRPr sz="11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US" sz="1100">
                <a:solidFill>
                  <a:schemeClr val="dk2"/>
                </a:solidFill>
              </a:rPr>
              <a:t>Tourist Outbound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eb2a219f9_0_36"/>
          <p:cNvSpPr/>
          <p:nvPr/>
        </p:nvSpPr>
        <p:spPr>
          <a:xfrm>
            <a:off x="0" y="0"/>
            <a:ext cx="9161100" cy="101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5eb2a219f9_0_36"/>
          <p:cNvSpPr txBox="1"/>
          <p:nvPr>
            <p:ph idx="4294967295" type="title"/>
          </p:nvPr>
        </p:nvSpPr>
        <p:spPr>
          <a:xfrm>
            <a:off x="311700" y="220100"/>
            <a:ext cx="8520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3200"/>
              <a:buNone/>
            </a:pPr>
            <a:r>
              <a:rPr lang="en-US" sz="1900">
                <a:solidFill>
                  <a:schemeClr val="lt1"/>
                </a:solidFill>
              </a:rPr>
              <a:t>Deployment on localhost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24" name="Google Shape;424;g25eb2a219f9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600"/>
            <a:ext cx="3836800" cy="3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5eb2a219f9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496" y="1164600"/>
            <a:ext cx="3836800" cy="3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811b8fb9b_1_0"/>
          <p:cNvSpPr txBox="1"/>
          <p:nvPr>
            <p:ph type="title"/>
          </p:nvPr>
        </p:nvSpPr>
        <p:spPr>
          <a:xfrm>
            <a:off x="471900" y="161975"/>
            <a:ext cx="82221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</a:t>
            </a:r>
            <a:r>
              <a:rPr lang="en-US" sz="2600"/>
              <a:t>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                                    THE PROCESS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3811b8fb9b_1_0"/>
          <p:cNvSpPr txBox="1"/>
          <p:nvPr>
            <p:ph idx="1" type="body"/>
          </p:nvPr>
        </p:nvSpPr>
        <p:spPr>
          <a:xfrm>
            <a:off x="471900" y="1356875"/>
            <a:ext cx="8222100" cy="4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2"/>
              <a:t>1)Exploratory Data Analysis(EDA)</a:t>
            </a:r>
            <a:endParaRPr sz="215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Read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Checking basic info(head, tail, info, describe)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Dropping unwanted columns.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Checking for duplicates.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Proper data type conversion.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</a:t>
            </a:r>
            <a:r>
              <a:rPr lang="en-US"/>
              <a:t>Renaming</a:t>
            </a:r>
            <a:r>
              <a:rPr lang="en-US"/>
              <a:t> columns.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Handling null values - Using KNN imputer.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   </a:t>
            </a:r>
            <a:r>
              <a:rPr lang="en-US"/>
              <a:t>Correlation analysis - we have used heatmap.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    </a:t>
            </a:r>
            <a:endParaRPr/>
          </a:p>
        </p:txBody>
      </p:sp>
      <p:sp>
        <p:nvSpPr>
          <p:cNvPr id="121" name="Google Shape;121;g23811b8fb9b_1_0"/>
          <p:cNvSpPr/>
          <p:nvPr/>
        </p:nvSpPr>
        <p:spPr>
          <a:xfrm>
            <a:off x="885650" y="18659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3811b8fb9b_1_0"/>
          <p:cNvSpPr/>
          <p:nvPr/>
        </p:nvSpPr>
        <p:spPr>
          <a:xfrm>
            <a:off x="885650" y="2233963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3811b8fb9b_1_0"/>
          <p:cNvSpPr/>
          <p:nvPr/>
        </p:nvSpPr>
        <p:spPr>
          <a:xfrm>
            <a:off x="885650" y="2620450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3811b8fb9b_1_0"/>
          <p:cNvSpPr/>
          <p:nvPr/>
        </p:nvSpPr>
        <p:spPr>
          <a:xfrm>
            <a:off x="885650" y="2997688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811b8fb9b_1_0"/>
          <p:cNvSpPr/>
          <p:nvPr/>
        </p:nvSpPr>
        <p:spPr>
          <a:xfrm>
            <a:off x="885650" y="33669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3811b8fb9b_1_0"/>
          <p:cNvSpPr/>
          <p:nvPr/>
        </p:nvSpPr>
        <p:spPr>
          <a:xfrm>
            <a:off x="885650" y="3748850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3811b8fb9b_1_0"/>
          <p:cNvSpPr/>
          <p:nvPr/>
        </p:nvSpPr>
        <p:spPr>
          <a:xfrm>
            <a:off x="885650" y="412442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3811b8fb9b_1_0"/>
          <p:cNvSpPr/>
          <p:nvPr/>
        </p:nvSpPr>
        <p:spPr>
          <a:xfrm>
            <a:off x="885650" y="4500000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811b8fb9b_1_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</a:t>
            </a:r>
            <a:r>
              <a:rPr lang="en-US" sz="1500"/>
              <a:t>Outlier detection - we have used box plot and iqr method.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           Data transformation - We did standardisation.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           Dimensionality reduction - we have used PCA.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2) Model Building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           K-Means clustering.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/>
              <a:t>           Hierarchical clustering.</a:t>
            </a:r>
            <a:endParaRPr sz="1500"/>
          </a:p>
        </p:txBody>
      </p:sp>
      <p:sp>
        <p:nvSpPr>
          <p:cNvPr id="134" name="Google Shape;134;g23811b8fb9b_1_14"/>
          <p:cNvSpPr/>
          <p:nvPr/>
        </p:nvSpPr>
        <p:spPr>
          <a:xfrm>
            <a:off x="538550" y="13811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3811b8fb9b_1_14"/>
          <p:cNvSpPr/>
          <p:nvPr/>
        </p:nvSpPr>
        <p:spPr>
          <a:xfrm>
            <a:off x="538550" y="1801788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3811b8fb9b_1_14"/>
          <p:cNvSpPr/>
          <p:nvPr/>
        </p:nvSpPr>
        <p:spPr>
          <a:xfrm>
            <a:off x="538550" y="222242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3811b8fb9b_1_14"/>
          <p:cNvSpPr/>
          <p:nvPr/>
        </p:nvSpPr>
        <p:spPr>
          <a:xfrm>
            <a:off x="538550" y="39366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3811b8fb9b_1_14"/>
          <p:cNvSpPr/>
          <p:nvPr/>
        </p:nvSpPr>
        <p:spPr>
          <a:xfrm>
            <a:off x="538550" y="352132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811b8fb9b_1_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</a:t>
            </a:r>
            <a:r>
              <a:rPr lang="en-US" sz="1500"/>
              <a:t>Gaussian Mixture Model clustering.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              Dbscan clustering.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3) Model evaluation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           </a:t>
            </a:r>
            <a:r>
              <a:rPr lang="en-US" sz="1500"/>
              <a:t>Silhouette </a:t>
            </a:r>
            <a:r>
              <a:rPr lang="en-US" sz="1500"/>
              <a:t>method</a:t>
            </a:r>
            <a:r>
              <a:rPr lang="en-US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/>
              <a:t>              Davies-Bouldin index method.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4) Model deployment</a:t>
            </a:r>
            <a:endParaRPr/>
          </a:p>
        </p:txBody>
      </p:sp>
      <p:sp>
        <p:nvSpPr>
          <p:cNvPr id="144" name="Google Shape;144;g23811b8fb9b_1_24"/>
          <p:cNvSpPr/>
          <p:nvPr/>
        </p:nvSpPr>
        <p:spPr>
          <a:xfrm>
            <a:off x="685825" y="13390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3811b8fb9b_1_24"/>
          <p:cNvSpPr/>
          <p:nvPr/>
        </p:nvSpPr>
        <p:spPr>
          <a:xfrm>
            <a:off x="685825" y="1771200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3811b8fb9b_1_24"/>
          <p:cNvSpPr/>
          <p:nvPr/>
        </p:nvSpPr>
        <p:spPr>
          <a:xfrm>
            <a:off x="685825" y="31900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3811b8fb9b_1_24"/>
          <p:cNvSpPr/>
          <p:nvPr/>
        </p:nvSpPr>
        <p:spPr>
          <a:xfrm>
            <a:off x="685825" y="3615975"/>
            <a:ext cx="305100" cy="2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52" name="Google Shape;152;p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8"/>
          <p:cNvSpPr txBox="1"/>
          <p:nvPr>
            <p:ph idx="2" type="body"/>
          </p:nvPr>
        </p:nvSpPr>
        <p:spPr>
          <a:xfrm>
            <a:off x="4939500" y="394138"/>
            <a:ext cx="3837000" cy="402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1)EDA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The info() method prints information about the dataset.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From here, we can understand that there are 25 columns and 2704 rows in the dataset.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Columns are of float, object and int data type.</a:t>
            </a:r>
            <a:endParaRPr sz="1500"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629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9"/>
          <p:cNvSpPr txBox="1"/>
          <p:nvPr>
            <p:ph idx="2" type="body"/>
          </p:nvPr>
        </p:nvSpPr>
        <p:spPr>
          <a:xfrm>
            <a:off x="4939500" y="394138"/>
            <a:ext cx="3837000" cy="402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Here, business tax rate, GDP, </a:t>
            </a:r>
            <a:r>
              <a:rPr lang="en-US" sz="1500"/>
              <a:t>health</a:t>
            </a:r>
            <a:r>
              <a:rPr lang="en-US" sz="1500"/>
              <a:t> exp/capita, tourism inbound and tourism outbound are of object data type. They need to be converted into their proper data type.</a:t>
            </a:r>
            <a:r>
              <a:rPr lang="en-US"/>
              <a:t> </a:t>
            </a: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4" y="141894"/>
            <a:ext cx="357187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